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2" r:id="rId1"/>
  </p:sldMasterIdLst>
  <p:notesMasterIdLst>
    <p:notesMasterId r:id="rId32"/>
  </p:notesMasterIdLst>
  <p:handoutMasterIdLst>
    <p:handoutMasterId r:id="rId33"/>
  </p:handoutMasterIdLst>
  <p:sldIdLst>
    <p:sldId id="289" r:id="rId2"/>
    <p:sldId id="265" r:id="rId3"/>
    <p:sldId id="287" r:id="rId4"/>
    <p:sldId id="256" r:id="rId5"/>
    <p:sldId id="264" r:id="rId6"/>
    <p:sldId id="257" r:id="rId7"/>
    <p:sldId id="259" r:id="rId8"/>
    <p:sldId id="260" r:id="rId9"/>
    <p:sldId id="261" r:id="rId10"/>
    <p:sldId id="28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62" r:id="rId29"/>
    <p:sldId id="263" r:id="rId30"/>
    <p:sldId id="292"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9" autoAdjust="0"/>
  </p:normalViewPr>
  <p:slideViewPr>
    <p:cSldViewPr snapToGrid="0">
      <p:cViewPr varScale="1">
        <p:scale>
          <a:sx n="80" d="100"/>
          <a:sy n="80" d="100"/>
        </p:scale>
        <p:origin x="71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4" tIns="46586" rIns="93174" bIns="46586" rtlCol="0"/>
          <a:lstStyle>
            <a:lvl1pPr algn="r">
              <a:defRPr sz="1200"/>
            </a:lvl1pPr>
          </a:lstStyle>
          <a:p>
            <a:fld id="{08DB797C-1724-49AE-B2B9-F96BC90209BB}" type="datetimeFigureOut">
              <a:rPr lang="en-US" smtClean="0"/>
              <a:t>8/5/2020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4" tIns="46586" rIns="93174" bIns="46586" rtlCol="0" anchor="b"/>
          <a:lstStyle>
            <a:lvl1pPr algn="r">
              <a:defRPr sz="1200"/>
            </a:lvl1pPr>
          </a:lstStyle>
          <a:p>
            <a:fld id="{73688CF7-FC85-4645-B498-9C2D1B52ED87}" type="slidenum">
              <a:rPr lang="en-US" smtClean="0"/>
              <a:t>‹#›</a:t>
            </a:fld>
            <a:endParaRPr lang="en-US"/>
          </a:p>
        </p:txBody>
      </p:sp>
    </p:spTree>
    <p:extLst>
      <p:ext uri="{BB962C8B-B14F-4D97-AF65-F5344CB8AC3E}">
        <p14:creationId xmlns:p14="http://schemas.microsoft.com/office/powerpoint/2010/main" val="3036938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4" tIns="46586" rIns="93174" bIns="46586" rtlCol="0"/>
          <a:lstStyle>
            <a:lvl1pPr algn="r">
              <a:defRPr sz="1200"/>
            </a:lvl1pPr>
          </a:lstStyle>
          <a:p>
            <a:fld id="{4E83A75D-32B0-42E9-A974-B18178A67E9E}" type="datetimeFigureOut">
              <a:rPr lang="en-US" smtClean="0"/>
              <a:t>8/5/2020</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6" rIns="93174"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4" tIns="46586" rIns="93174" bIns="46586" rtlCol="0" anchor="b"/>
          <a:lstStyle>
            <a:lvl1pPr algn="r">
              <a:defRPr sz="1200"/>
            </a:lvl1pPr>
          </a:lstStyle>
          <a:p>
            <a:fld id="{3F6CC1D5-1A08-4740-86FB-A496E788579B}" type="slidenum">
              <a:rPr lang="en-US" smtClean="0"/>
              <a:t>‹#›</a:t>
            </a:fld>
            <a:endParaRPr lang="en-US"/>
          </a:p>
        </p:txBody>
      </p:sp>
    </p:spTree>
    <p:extLst>
      <p:ext uri="{BB962C8B-B14F-4D97-AF65-F5344CB8AC3E}">
        <p14:creationId xmlns:p14="http://schemas.microsoft.com/office/powerpoint/2010/main" val="3433751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dc6062945_0_77: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dc6062945_0_77: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r>
              <a:rPr lang="en"/>
              <a:t>4 Corners - have students write their answer on paper first</a:t>
            </a:r>
            <a:endParaRPr/>
          </a:p>
          <a:p>
            <a:r>
              <a:rPr lang="en"/>
              <a:t>Graffiti Wall:  write as much as you can about vertebrates/invertebrates </a:t>
            </a:r>
            <a:endParaRPr/>
          </a:p>
          <a:p>
            <a:r>
              <a:rPr lang="en"/>
              <a:t>Hardest First for use for gifted students or twice exeptional</a:t>
            </a:r>
            <a:endParaRPr/>
          </a:p>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dc6062945_0_82: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dc6062945_0_82: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d4f72e3f_0_9: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d4f72e3f_0_9: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frontal lobes </a:t>
            </a:r>
            <a:r>
              <a:rPr lang="en-US" dirty="0" smtClean="0"/>
              <a:t>can </a:t>
            </a:r>
            <a:r>
              <a:rPr lang="en-US" dirty="0"/>
              <a:t>be thought of as the conductor of the </a:t>
            </a:r>
            <a:r>
              <a:rPr lang="en-US" b="1" dirty="0"/>
              <a:t>brain's</a:t>
            </a:r>
            <a:r>
              <a:rPr lang="en-US" dirty="0"/>
              <a:t> orchestra.</a:t>
            </a:r>
          </a:p>
        </p:txBody>
      </p:sp>
      <p:sp>
        <p:nvSpPr>
          <p:cNvPr id="4" name="Slide Number Placeholder 3"/>
          <p:cNvSpPr>
            <a:spLocks noGrp="1"/>
          </p:cNvSpPr>
          <p:nvPr>
            <p:ph type="sldNum" sz="quarter" idx="10"/>
          </p:nvPr>
        </p:nvSpPr>
        <p:spPr/>
        <p:txBody>
          <a:bodyPr/>
          <a:lstStyle/>
          <a:p>
            <a:fld id="{062C031F-202C-4D6F-84CA-E3CF27CE7937}" type="slidenum">
              <a:rPr lang="en-US" smtClean="0"/>
              <a:t>11</a:t>
            </a:fld>
            <a:endParaRPr lang="en-US" dirty="0"/>
          </a:p>
        </p:txBody>
      </p:sp>
    </p:spTree>
    <p:extLst>
      <p:ext uri="{BB962C8B-B14F-4D97-AF65-F5344CB8AC3E}">
        <p14:creationId xmlns:p14="http://schemas.microsoft.com/office/powerpoint/2010/main" val="1166562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like an athlete practices a skill our</a:t>
            </a:r>
            <a:r>
              <a:rPr lang="en-US" baseline="0" dirty="0" smtClean="0"/>
              <a:t> students didn’t get to practice their EF skills</a:t>
            </a:r>
            <a:endParaRPr lang="en-US" dirty="0"/>
          </a:p>
        </p:txBody>
      </p:sp>
      <p:sp>
        <p:nvSpPr>
          <p:cNvPr id="4" name="Slide Number Placeholder 3"/>
          <p:cNvSpPr>
            <a:spLocks noGrp="1"/>
          </p:cNvSpPr>
          <p:nvPr>
            <p:ph type="sldNum" sz="quarter" idx="10"/>
          </p:nvPr>
        </p:nvSpPr>
        <p:spPr/>
        <p:txBody>
          <a:bodyPr/>
          <a:lstStyle/>
          <a:p>
            <a:fld id="{062C031F-202C-4D6F-84CA-E3CF27CE7937}" type="slidenum">
              <a:rPr lang="en-US" smtClean="0"/>
              <a:t>12</a:t>
            </a:fld>
            <a:endParaRPr lang="en-US" dirty="0"/>
          </a:p>
        </p:txBody>
      </p:sp>
    </p:spTree>
    <p:extLst>
      <p:ext uri="{BB962C8B-B14F-4D97-AF65-F5344CB8AC3E}">
        <p14:creationId xmlns:p14="http://schemas.microsoft.com/office/powerpoint/2010/main" val="159269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Anything that becomes automatic</a:t>
            </a:r>
            <a:r>
              <a:rPr lang="en-US" baseline="0" dirty="0" smtClean="0"/>
              <a:t> gives kids brains more room to think about the topic or skill at hand.  Always give that visual to refer back to because kids with weak EF typically have weak working memory</a:t>
            </a:r>
            <a:endParaRPr lang="en-US" dirty="0"/>
          </a:p>
        </p:txBody>
      </p:sp>
      <p:sp>
        <p:nvSpPr>
          <p:cNvPr id="4" name="Slide Number Placeholder 3"/>
          <p:cNvSpPr>
            <a:spLocks noGrp="1"/>
          </p:cNvSpPr>
          <p:nvPr>
            <p:ph type="sldNum" sz="quarter" idx="10"/>
          </p:nvPr>
        </p:nvSpPr>
        <p:spPr/>
        <p:txBody>
          <a:bodyPr/>
          <a:lstStyle/>
          <a:p>
            <a:fld id="{062C031F-202C-4D6F-84CA-E3CF27CE7937}" type="slidenum">
              <a:rPr lang="en-US" smtClean="0"/>
              <a:t>15</a:t>
            </a:fld>
            <a:endParaRPr lang="en-US"/>
          </a:p>
        </p:txBody>
      </p:sp>
    </p:spTree>
    <p:extLst>
      <p:ext uri="{BB962C8B-B14F-4D97-AF65-F5344CB8AC3E}">
        <p14:creationId xmlns:p14="http://schemas.microsoft.com/office/powerpoint/2010/main" val="182212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shows repeatedly</a:t>
            </a:r>
            <a:r>
              <a:rPr lang="en-US" baseline="0" dirty="0" smtClean="0"/>
              <a:t> that movement is good for a learners brain</a:t>
            </a:r>
            <a:endParaRPr lang="en-US" dirty="0"/>
          </a:p>
        </p:txBody>
      </p:sp>
      <p:sp>
        <p:nvSpPr>
          <p:cNvPr id="4" name="Slide Number Placeholder 3"/>
          <p:cNvSpPr>
            <a:spLocks noGrp="1"/>
          </p:cNvSpPr>
          <p:nvPr>
            <p:ph type="sldNum" sz="quarter" idx="10"/>
          </p:nvPr>
        </p:nvSpPr>
        <p:spPr/>
        <p:txBody>
          <a:bodyPr/>
          <a:lstStyle/>
          <a:p>
            <a:fld id="{062C031F-202C-4D6F-84CA-E3CF27CE7937}" type="slidenum">
              <a:rPr lang="en-US" smtClean="0"/>
              <a:t>18</a:t>
            </a:fld>
            <a:endParaRPr lang="en-US"/>
          </a:p>
        </p:txBody>
      </p:sp>
    </p:spTree>
    <p:extLst>
      <p:ext uri="{BB962C8B-B14F-4D97-AF65-F5344CB8AC3E}">
        <p14:creationId xmlns:p14="http://schemas.microsoft.com/office/powerpoint/2010/main" val="4229242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dc6062945_0_63: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dc6062945_0_63: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r>
              <a:rPr lang="en"/>
              <a:t>Individual classroom gaps</a:t>
            </a:r>
            <a:endParaRPr/>
          </a:p>
          <a:p>
            <a:r>
              <a:rPr lang="en"/>
              <a:t>Think mid april in some instances, especially math</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dc6062945_0_71: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dc6062945_0_71:notes"/>
          <p:cNvSpPr txBox="1">
            <a:spLocks noGrp="1"/>
          </p:cNvSpPr>
          <p:nvPr>
            <p:ph type="body" idx="1"/>
          </p:nvPr>
        </p:nvSpPr>
        <p:spPr>
          <a:xfrm>
            <a:off x="701040" y="4415790"/>
            <a:ext cx="5608320" cy="4183380"/>
          </a:xfrm>
          <a:prstGeom prst="rect">
            <a:avLst/>
          </a:prstGeom>
        </p:spPr>
        <p:txBody>
          <a:bodyPr spcFirstLastPara="1" wrap="square" lIns="93158" tIns="93158" rIns="93158" bIns="93158" anchor="t" anchorCtr="0">
            <a:noAutofit/>
          </a:bodyPr>
          <a:lstStyle/>
          <a:p>
            <a:r>
              <a:rPr lang="en"/>
              <a:t>Critical versus important, but not critical</a:t>
            </a:r>
            <a:endParaRPr/>
          </a:p>
          <a:p>
            <a:r>
              <a:rPr lang="en"/>
              <a:t>Ex. knowing letters and recognize lower and upper case versus knowing the order of the alphabet; how to use the pythagorean theorem to find a missing side of a right triangle versus knowing/explaining the proof behind it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A0BA4B-3EDC-412F-97E1-C96968AD8AE3}"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EE855-94C6-4E53-9D42-07A8EE5AA731}"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BA4B-3EDC-412F-97E1-C96968AD8AE3}"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A0BA4B-3EDC-412F-97E1-C96968AD8AE3}"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5" name="Google Shape;25;p4"/>
          <p:cNvSpPr txBox="1">
            <a:spLocks noGrp="1"/>
          </p:cNvSpPr>
          <p:nvPr>
            <p:ph type="title"/>
          </p:nvPr>
        </p:nvSpPr>
        <p:spPr>
          <a:xfrm>
            <a:off x="3200333" y="767933"/>
            <a:ext cx="8428800" cy="847200"/>
          </a:xfrm>
          <a:prstGeom prst="rect">
            <a:avLst/>
          </a:prstGeom>
        </p:spPr>
        <p:txBody>
          <a:bodyPr spcFirstLastPara="1" wrap="square" lIns="121897" tIns="121897" rIns="121897" bIns="121897"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121897" tIns="121897" rIns="121897" bIns="121897"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121897" tIns="121897" rIns="121897" bIns="121897"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86182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BA4B-3EDC-412F-97E1-C96968AD8AE3}"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0BA4B-3EDC-412F-97E1-C96968AD8AE3}"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EE855-94C6-4E53-9D42-07A8EE5AA731}"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A0BA4B-3EDC-412F-97E1-C96968AD8AE3}"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A0BA4B-3EDC-412F-97E1-C96968AD8AE3}" type="datetimeFigureOut">
              <a:rPr lang="en-US" smtClean="0"/>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EE855-94C6-4E53-9D42-07A8EE5AA731}"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0BA4B-3EDC-412F-97E1-C96968AD8AE3}" type="datetimeFigureOut">
              <a:rPr lang="en-US" smtClean="0"/>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0BA4B-3EDC-412F-97E1-C96968AD8AE3}" type="datetimeFigureOut">
              <a:rPr lang="en-US" smtClean="0"/>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BA4B-3EDC-412F-97E1-C96968AD8AE3}"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EE855-94C6-4E53-9D42-07A8EE5AA731}"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BA4B-3EDC-412F-97E1-C96968AD8AE3}"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EE855-94C6-4E53-9D42-07A8EE5AA7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6A0BA4B-3EDC-412F-97E1-C96968AD8AE3}" type="datetimeFigureOut">
              <a:rPr lang="en-US" smtClean="0"/>
              <a:t>8/5/2020</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175EE855-94C6-4E53-9D42-07A8EE5AA7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4"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nwea.org/content/uploads/2020/04/NWEA_Press-Release_-Covid-slide-research_FINAL_4092020.pd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www.renaissance.com/focus-skills/"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lutheranspecialed.org/"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207264" y="2682082"/>
            <a:ext cx="9144000" cy="1655762"/>
          </a:xfrm>
        </p:spPr>
        <p:txBody>
          <a:bodyPr/>
          <a:lstStyle/>
          <a:p>
            <a:endParaRPr lang="en-US" dirty="0"/>
          </a:p>
        </p:txBody>
      </p:sp>
      <p:sp>
        <p:nvSpPr>
          <p:cNvPr id="5" name="TextBox 4"/>
          <p:cNvSpPr txBox="1"/>
          <p:nvPr/>
        </p:nvSpPr>
        <p:spPr>
          <a:xfrm>
            <a:off x="2097025" y="1579575"/>
            <a:ext cx="7589520" cy="4462760"/>
          </a:xfrm>
          <a:prstGeom prst="rect">
            <a:avLst/>
          </a:prstGeom>
          <a:noFill/>
        </p:spPr>
        <p:txBody>
          <a:bodyPr wrap="square" rtlCol="0">
            <a:spAutoFit/>
          </a:bodyPr>
          <a:lstStyle/>
          <a:p>
            <a:pPr algn="ctr"/>
            <a:r>
              <a:rPr lang="en-US" sz="4000" b="1" dirty="0" smtClean="0"/>
              <a:t>Insight Series</a:t>
            </a:r>
          </a:p>
          <a:p>
            <a:pPr algn="ctr"/>
            <a:r>
              <a:rPr lang="en-US" sz="3000" b="1" dirty="0" smtClean="0"/>
              <a:t>Virtual Presentations</a:t>
            </a:r>
          </a:p>
          <a:p>
            <a:pPr algn="ctr"/>
            <a:endParaRPr lang="en-US" b="1" dirty="0"/>
          </a:p>
          <a:p>
            <a:pPr algn="ctr"/>
            <a:endParaRPr lang="en-US" sz="2800" b="1" dirty="0" smtClean="0"/>
          </a:p>
          <a:p>
            <a:pPr algn="ctr"/>
            <a:endParaRPr lang="en-US" sz="2800" b="1" dirty="0" smtClean="0"/>
          </a:p>
          <a:p>
            <a:pPr algn="ctr"/>
            <a:r>
              <a:rPr lang="en-US" sz="2800" b="1" dirty="0"/>
              <a:t> </a:t>
            </a:r>
            <a:r>
              <a:rPr lang="en-US" sz="2800" b="1" dirty="0" smtClean="0"/>
              <a:t>The </a:t>
            </a:r>
            <a:r>
              <a:rPr lang="en-US" sz="2800" b="1" dirty="0"/>
              <a:t>mission of the LASE Insight Series </a:t>
            </a:r>
            <a:r>
              <a:rPr lang="en-US" sz="2800" dirty="0"/>
              <a:t>is to provide educators with high quality professional </a:t>
            </a:r>
            <a:r>
              <a:rPr lang="en-US" sz="2800" dirty="0" smtClean="0"/>
              <a:t>development to </a:t>
            </a:r>
            <a:r>
              <a:rPr lang="en-US" sz="2800" dirty="0"/>
              <a:t>increase their tool box of skills and strategies for meeting the unique needs of struggling learners.</a:t>
            </a:r>
            <a:endParaRPr lang="en-US" sz="28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7889" y="511113"/>
            <a:ext cx="2938272" cy="2136925"/>
          </a:xfrm>
          <a:prstGeom prst="rect">
            <a:avLst/>
          </a:prstGeom>
        </p:spPr>
      </p:pic>
    </p:spTree>
    <p:extLst>
      <p:ext uri="{BB962C8B-B14F-4D97-AF65-F5344CB8AC3E}">
        <p14:creationId xmlns:p14="http://schemas.microsoft.com/office/powerpoint/2010/main" val="17828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28600" y="840300"/>
            <a:ext cx="11696700" cy="2056000"/>
          </a:xfrm>
          <a:prstGeom prst="rect">
            <a:avLst/>
          </a:prstGeom>
        </p:spPr>
        <p:txBody>
          <a:bodyPr spcFirstLastPara="1" wrap="square" lIns="121897" tIns="121897" rIns="121897" bIns="121897" anchor="t" anchorCtr="0">
            <a:noAutofit/>
          </a:bodyPr>
          <a:lstStyle/>
          <a:p>
            <a:pPr algn="ctr">
              <a:spcBef>
                <a:spcPts val="0"/>
              </a:spcBef>
            </a:pPr>
            <a:r>
              <a:rPr lang="en-US" dirty="0" smtClean="0"/>
              <a:t>Looking at  Executive</a:t>
            </a:r>
            <a:br>
              <a:rPr lang="en-US" dirty="0" smtClean="0"/>
            </a:br>
            <a:r>
              <a:rPr lang="en-US" dirty="0" smtClean="0"/>
              <a:t>Function NEEDs</a:t>
            </a:r>
            <a:endParaRPr dirty="0"/>
          </a:p>
        </p:txBody>
      </p:sp>
      <p:sp>
        <p:nvSpPr>
          <p:cNvPr id="73" name="Google Shape;73;p13"/>
          <p:cNvSpPr txBox="1">
            <a:spLocks noGrp="1"/>
          </p:cNvSpPr>
          <p:nvPr>
            <p:ph type="subTitle" idx="1"/>
          </p:nvPr>
        </p:nvSpPr>
        <p:spPr>
          <a:xfrm>
            <a:off x="3187023" y="4317933"/>
            <a:ext cx="8442000" cy="1655600"/>
          </a:xfrm>
          <a:prstGeom prst="rect">
            <a:avLst/>
          </a:prstGeom>
        </p:spPr>
        <p:txBody>
          <a:bodyPr spcFirstLastPara="1" wrap="square" lIns="121897" tIns="121897" rIns="121897" bIns="121897" anchor="b" anchorCtr="0">
            <a:noAutofit/>
          </a:bodyPr>
          <a:lstStyle/>
          <a:p>
            <a:pPr>
              <a:spcBef>
                <a:spcPts val="0"/>
              </a:spcBef>
            </a:pPr>
            <a:r>
              <a:rPr lang="en" dirty="0" smtClean="0"/>
              <a:t> </a:t>
            </a:r>
            <a:endParaRPr dirty="0"/>
          </a:p>
        </p:txBody>
      </p:sp>
    </p:spTree>
    <p:extLst>
      <p:ext uri="{BB962C8B-B14F-4D97-AF65-F5344CB8AC3E}">
        <p14:creationId xmlns:p14="http://schemas.microsoft.com/office/powerpoint/2010/main" val="259482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341" y="4889500"/>
            <a:ext cx="6789059" cy="1477328"/>
          </a:xfrm>
          <a:prstGeom prst="rect">
            <a:avLst/>
          </a:prstGeom>
        </p:spPr>
        <p:txBody>
          <a:bodyPr wrap="square">
            <a:spAutoFit/>
          </a:bodyPr>
          <a:lstStyle/>
          <a:p>
            <a:r>
              <a:rPr lang="en-US" dirty="0"/>
              <a:t>Children and adults with executive functioning problems struggle to organize materials and set schedules. They misplace papers, reports, and other school materials. </a:t>
            </a:r>
            <a:r>
              <a:rPr lang="en-US" dirty="0" smtClean="0"/>
              <a:t> </a:t>
            </a:r>
          </a:p>
          <a:p>
            <a:endParaRPr lang="en-US" dirty="0"/>
          </a:p>
          <a:p>
            <a:endParaRPr lang="en-US" dirty="0"/>
          </a:p>
        </p:txBody>
      </p:sp>
      <p:pic>
        <p:nvPicPr>
          <p:cNvPr id="4" name="Picture 2" descr="Executive Functioning Skills - The Pathway 2 Suc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4499" y="449036"/>
            <a:ext cx="5243285" cy="3932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1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1200" y="381000"/>
            <a:ext cx="10464800" cy="5355312"/>
          </a:xfrm>
          <a:prstGeom prst="rect">
            <a:avLst/>
          </a:prstGeom>
          <a:noFill/>
        </p:spPr>
        <p:txBody>
          <a:bodyPr wrap="square" rtlCol="0">
            <a:spAutoFit/>
          </a:bodyPr>
          <a:lstStyle/>
          <a:p>
            <a:r>
              <a:rPr lang="en-US" b="1" dirty="0" smtClean="0"/>
              <a:t>What we know:</a:t>
            </a:r>
          </a:p>
          <a:p>
            <a:endParaRPr lang="en-US" b="1" dirty="0" smtClean="0"/>
          </a:p>
          <a:p>
            <a:pPr marL="285750" indent="-285750">
              <a:buFont typeface="Arial" panose="020B0604020202020204" pitchFamily="34" charset="0"/>
              <a:buChar char="•"/>
            </a:pPr>
            <a:r>
              <a:rPr lang="en-US" dirty="0"/>
              <a:t>EXPECT stunted levels of initiation, organization, task </a:t>
            </a:r>
            <a:r>
              <a:rPr lang="en-US" dirty="0" smtClean="0"/>
              <a:t>completion, engagement, attention because what was done at home was most likely done differently and less independently and </a:t>
            </a:r>
            <a:r>
              <a:rPr lang="en-US" dirty="0"/>
              <a:t>didn’t necessarily build on previous skill </a:t>
            </a:r>
            <a:r>
              <a:rPr lang="en-US" dirty="0" smtClean="0"/>
              <a:t>level or look like what was done at school</a:t>
            </a:r>
          </a:p>
          <a:p>
            <a:endParaRPr lang="en-US" dirty="0" smtClean="0"/>
          </a:p>
          <a:p>
            <a:pPr marL="285750" indent="-285750">
              <a:buFont typeface="Arial" panose="020B0604020202020204" pitchFamily="34" charset="0"/>
              <a:buChar char="•"/>
            </a:pPr>
            <a:r>
              <a:rPr lang="en-US" dirty="0"/>
              <a:t>Return to school structure will not be like “riding a bike</a:t>
            </a:r>
            <a:r>
              <a:rPr lang="en-US" dirty="0" smtClean="0"/>
              <a:t>”</a:t>
            </a:r>
          </a:p>
          <a:p>
            <a:endParaRPr lang="en-US" dirty="0" smtClean="0"/>
          </a:p>
          <a:p>
            <a:pPr marL="285750" indent="-285750">
              <a:buFont typeface="Arial" panose="020B0604020202020204" pitchFamily="34" charset="0"/>
              <a:buChar char="•"/>
            </a:pPr>
            <a:r>
              <a:rPr lang="en-US" dirty="0" smtClean="0"/>
              <a:t> </a:t>
            </a:r>
            <a:r>
              <a:rPr lang="en-US" dirty="0"/>
              <a:t>Dealing with a new </a:t>
            </a:r>
            <a:r>
              <a:rPr lang="en-US" dirty="0" smtClean="0"/>
              <a:t>situation (new grade, online learning)  </a:t>
            </a:r>
            <a:r>
              <a:rPr lang="en-US" dirty="0"/>
              <a:t>doesn’t </a:t>
            </a:r>
            <a:r>
              <a:rPr lang="en-US" dirty="0" smtClean="0"/>
              <a:t>mean students will gain </a:t>
            </a:r>
            <a:r>
              <a:rPr lang="en-US" dirty="0"/>
              <a:t>new skills </a:t>
            </a:r>
            <a:r>
              <a:rPr lang="en-US" dirty="0" smtClean="0"/>
              <a:t>needed to be successful automatically</a:t>
            </a:r>
          </a:p>
          <a:p>
            <a:endParaRPr lang="en-US" dirty="0"/>
          </a:p>
          <a:p>
            <a:pPr marL="285750" indent="-285750">
              <a:buFont typeface="Arial" panose="020B0604020202020204" pitchFamily="34" charset="0"/>
              <a:buChar char="•"/>
            </a:pPr>
            <a:r>
              <a:rPr lang="en-US" dirty="0" smtClean="0"/>
              <a:t>Students that had weak EF skills will return with them being even weaker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Ability to initiate and sustain attention will be weakened because it’s been 6 months since students had the demands of a  full day of school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Just </a:t>
            </a:r>
            <a:r>
              <a:rPr lang="en-US" dirty="0"/>
              <a:t>like an athlete practices a skill our students </a:t>
            </a:r>
            <a:endParaRPr lang="en-US" dirty="0" smtClean="0"/>
          </a:p>
          <a:p>
            <a:r>
              <a:rPr lang="en-US" dirty="0"/>
              <a:t> </a:t>
            </a:r>
            <a:r>
              <a:rPr lang="en-US" dirty="0" smtClean="0"/>
              <a:t>    didn’t </a:t>
            </a:r>
            <a:r>
              <a:rPr lang="en-US" dirty="0"/>
              <a:t>get to practice their EF </a:t>
            </a:r>
            <a:r>
              <a:rPr lang="en-US" dirty="0" smtClean="0"/>
              <a:t>skills so they will be rusty</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02877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104901"/>
            <a:ext cx="11277600" cy="3416320"/>
          </a:xfrm>
          <a:prstGeom prst="rect">
            <a:avLst/>
          </a:prstGeom>
          <a:noFill/>
        </p:spPr>
        <p:txBody>
          <a:bodyPr wrap="square" rtlCol="0">
            <a:spAutoFit/>
          </a:bodyPr>
          <a:lstStyle/>
          <a:p>
            <a:r>
              <a:rPr lang="en-US" b="1" dirty="0" smtClean="0"/>
              <a:t>Therefore:</a:t>
            </a:r>
          </a:p>
          <a:p>
            <a:endParaRPr lang="en-US" dirty="0" smtClean="0"/>
          </a:p>
          <a:p>
            <a:pPr marL="285750" indent="-285750">
              <a:buFont typeface="Arial" panose="020B0604020202020204" pitchFamily="34" charset="0"/>
              <a:buChar char="•"/>
            </a:pPr>
            <a:r>
              <a:rPr lang="en-US" dirty="0" smtClean="0"/>
              <a:t>Remove should from vocabulary:  they should, I shouldn’t…..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Know that all students, but especially those with EF weaknesses, are going to need extra support for a longer period of time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Intentionally provide scaffolding, structure and routine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Pre-teach, re-teach, teach, teach again, review and review again</a:t>
            </a:r>
          </a:p>
          <a:p>
            <a:pPr marL="285750" indent="-285750">
              <a:buFont typeface="Arial" panose="020B0604020202020204" pitchFamily="34" charset="0"/>
              <a:buChar char="•"/>
            </a:pPr>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2446436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0" y="1371600"/>
            <a:ext cx="10668000" cy="4524315"/>
          </a:xfrm>
          <a:prstGeom prst="rect">
            <a:avLst/>
          </a:prstGeom>
          <a:noFill/>
        </p:spPr>
        <p:txBody>
          <a:bodyPr wrap="square" rtlCol="0">
            <a:spAutoFit/>
          </a:bodyPr>
          <a:lstStyle/>
          <a:p>
            <a:r>
              <a:rPr lang="en-US" b="1" dirty="0" smtClean="0"/>
              <a:t>What can we do?</a:t>
            </a:r>
          </a:p>
          <a:p>
            <a:endParaRPr lang="en-US" b="1" dirty="0"/>
          </a:p>
          <a:p>
            <a:pPr marL="285750" indent="-285750">
              <a:buFont typeface="Arial" panose="020B0604020202020204" pitchFamily="34" charset="0"/>
              <a:buChar char="•"/>
            </a:pPr>
            <a:r>
              <a:rPr lang="en-US" dirty="0" smtClean="0"/>
              <a:t>Be intentional, systematic, explicit, structured, </a:t>
            </a:r>
            <a:r>
              <a:rPr lang="en-US" dirty="0" err="1" smtClean="0"/>
              <a:t>routined</a:t>
            </a:r>
            <a:r>
              <a:rPr lang="en-US" dirty="0" smtClean="0"/>
              <a:t> and unified in every expectation and skill</a:t>
            </a:r>
          </a:p>
          <a:p>
            <a:pPr marL="285750" indent="-285750">
              <a:buFont typeface="Arial" panose="020B0604020202020204" pitchFamily="34" charset="0"/>
              <a:buChar char="•"/>
            </a:pPr>
            <a:r>
              <a:rPr lang="en-US" dirty="0" smtClean="0"/>
              <a:t>Support, encourage, model, reward sustained attention and task initiation</a:t>
            </a:r>
          </a:p>
          <a:p>
            <a:pPr marL="285750" indent="-285750">
              <a:buFont typeface="Arial" panose="020B0604020202020204" pitchFamily="34" charset="0"/>
              <a:buChar char="•"/>
            </a:pPr>
            <a:r>
              <a:rPr lang="en-US" dirty="0" smtClean="0"/>
              <a:t>Make it visual (calendars, schedules, notebooks…)online or in person</a:t>
            </a:r>
          </a:p>
          <a:p>
            <a:pPr marL="285750" indent="-285750">
              <a:buFont typeface="Arial" panose="020B0604020202020204" pitchFamily="34" charset="0"/>
              <a:buChar char="•"/>
            </a:pPr>
            <a:r>
              <a:rPr lang="en-US" dirty="0"/>
              <a:t>Build in times and opportunities for movement (be intentional</a:t>
            </a:r>
            <a:r>
              <a:rPr lang="en-US" dirty="0" smtClean="0"/>
              <a:t>!)</a:t>
            </a:r>
            <a:endParaRPr lang="en-US" dirty="0"/>
          </a:p>
          <a:p>
            <a:pPr marL="285750" indent="-285750">
              <a:buFont typeface="Arial" panose="020B0604020202020204" pitchFamily="34" charset="0"/>
              <a:buChar char="•"/>
            </a:pPr>
            <a:r>
              <a:rPr lang="en-US" dirty="0" smtClean="0"/>
              <a:t>Utilize </a:t>
            </a:r>
            <a:r>
              <a:rPr lang="en-US" dirty="0"/>
              <a:t>student engagement </a:t>
            </a:r>
            <a:r>
              <a:rPr lang="en-US" dirty="0" smtClean="0"/>
              <a:t>strategies</a:t>
            </a:r>
          </a:p>
          <a:p>
            <a:pPr marL="285750" indent="-285750">
              <a:buFont typeface="Arial" panose="020B0604020202020204" pitchFamily="34" charset="0"/>
              <a:buChar char="•"/>
            </a:pPr>
            <a:r>
              <a:rPr lang="en-US" dirty="0"/>
              <a:t>Make your thinking visible by verbalizing it, speak </a:t>
            </a:r>
            <a:r>
              <a:rPr lang="en-US" dirty="0" smtClean="0"/>
              <a:t>in</a:t>
            </a:r>
          </a:p>
          <a:p>
            <a:r>
              <a:rPr lang="en-US" dirty="0"/>
              <a:t> </a:t>
            </a:r>
            <a:r>
              <a:rPr lang="en-US" dirty="0" smtClean="0"/>
              <a:t>    </a:t>
            </a:r>
            <a:r>
              <a:rPr lang="en-US" dirty="0"/>
              <a:t>positives and </a:t>
            </a:r>
            <a:r>
              <a:rPr lang="en-US" dirty="0" smtClean="0"/>
              <a:t>use </a:t>
            </a:r>
            <a:r>
              <a:rPr lang="en-US" dirty="0"/>
              <a:t>language that is going to help students </a:t>
            </a:r>
            <a:endParaRPr lang="en-US" dirty="0" smtClean="0"/>
          </a:p>
          <a:p>
            <a:r>
              <a:rPr lang="en-US" dirty="0"/>
              <a:t> </a:t>
            </a:r>
            <a:r>
              <a:rPr lang="en-US" dirty="0" smtClean="0"/>
              <a:t>    think </a:t>
            </a:r>
            <a:r>
              <a:rPr lang="en-US" dirty="0"/>
              <a:t>through the process, </a:t>
            </a:r>
            <a:r>
              <a:rPr lang="en-US" dirty="0" smtClean="0"/>
              <a:t>routine</a:t>
            </a:r>
          </a:p>
          <a:p>
            <a:pPr marL="285750" indent="-285750">
              <a:buFont typeface="Arial" panose="020B0604020202020204" pitchFamily="34" charset="0"/>
              <a:buChar char="•"/>
            </a:pPr>
            <a:r>
              <a:rPr lang="en-US" dirty="0"/>
              <a:t>Give LOTS of grace to your students and yourself</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endParaRPr lang="en-US" dirty="0" smtClean="0"/>
          </a:p>
          <a:p>
            <a:endParaRPr lang="en-US" dirty="0"/>
          </a:p>
        </p:txBody>
      </p:sp>
    </p:spTree>
    <p:extLst>
      <p:ext uri="{BB962C8B-B14F-4D97-AF65-F5344CB8AC3E}">
        <p14:creationId xmlns:p14="http://schemas.microsoft.com/office/powerpoint/2010/main" val="572728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87400"/>
            <a:ext cx="10439400" cy="6370975"/>
          </a:xfrm>
          <a:prstGeom prst="rect">
            <a:avLst/>
          </a:prstGeom>
        </p:spPr>
        <p:txBody>
          <a:bodyPr wrap="square">
            <a:spAutoFit/>
          </a:bodyPr>
          <a:lstStyle/>
          <a:p>
            <a:r>
              <a:rPr lang="en-US" sz="2400" b="1" dirty="0" smtClean="0"/>
              <a:t>Be intentional, systematic, explicit, structured, </a:t>
            </a:r>
            <a:r>
              <a:rPr lang="en-US" sz="2400" b="1" dirty="0" err="1" smtClean="0"/>
              <a:t>routined</a:t>
            </a:r>
            <a:r>
              <a:rPr lang="en-US" sz="2400" b="1" dirty="0" smtClean="0"/>
              <a:t> and unified in every expectation and skill</a:t>
            </a:r>
          </a:p>
          <a:p>
            <a:endParaRPr lang="en-US" sz="2400" dirty="0" smtClean="0"/>
          </a:p>
          <a:p>
            <a:pPr marL="342900" indent="-342900">
              <a:buFont typeface="Arial" panose="020B0604020202020204" pitchFamily="34" charset="0"/>
              <a:buChar char="•"/>
            </a:pPr>
            <a:r>
              <a:rPr lang="en-US" sz="2400" dirty="0" smtClean="0"/>
              <a:t>Expect and accept that any skill, routine or procedure you typically would teach in a week will take much longer to become automatic </a:t>
            </a:r>
            <a:r>
              <a:rPr lang="en-US" sz="2400" b="1" dirty="0" smtClean="0"/>
              <a:t>SO</a:t>
            </a:r>
          </a:p>
          <a:p>
            <a:pPr marL="1257300" lvl="2" indent="-342900">
              <a:buFont typeface="Arial" panose="020B0604020202020204" pitchFamily="34" charset="0"/>
              <a:buChar char="•"/>
            </a:pPr>
            <a:r>
              <a:rPr lang="en-US" sz="2400" dirty="0" smtClean="0"/>
              <a:t>make every routine visible and visual by posting lists on walls, desks, lockers and refer students to list</a:t>
            </a:r>
          </a:p>
          <a:p>
            <a:pPr marL="1257300" lvl="2" indent="-342900">
              <a:buFont typeface="Arial" panose="020B0604020202020204" pitchFamily="34" charset="0"/>
              <a:buChar char="•"/>
            </a:pPr>
            <a:r>
              <a:rPr lang="en-US" sz="2400" dirty="0" smtClean="0"/>
              <a:t>Color code everything-folders (reading is always red, science is always blue…)</a:t>
            </a:r>
          </a:p>
          <a:p>
            <a:pPr marL="1257300" lvl="2" indent="-342900">
              <a:buFont typeface="Arial" panose="020B0604020202020204" pitchFamily="34" charset="0"/>
              <a:buChar char="•"/>
            </a:pPr>
            <a:r>
              <a:rPr lang="en-US" sz="2400" dirty="0" smtClean="0"/>
              <a:t>Provide Visual references for what the end product should look like (writing assignment with margins, math paper, spelling test, science project….)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619180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36600"/>
            <a:ext cx="10671547" cy="4801314"/>
          </a:xfrm>
          <a:prstGeom prst="rect">
            <a:avLst/>
          </a:prstGeom>
          <a:noFill/>
        </p:spPr>
        <p:txBody>
          <a:bodyPr wrap="square" rtlCol="0">
            <a:spAutoFit/>
          </a:bodyPr>
          <a:lstStyle/>
          <a:p>
            <a:r>
              <a:rPr lang="en-US" b="1" dirty="0"/>
              <a:t>Unify expectations across grade levels (</a:t>
            </a:r>
            <a:r>
              <a:rPr lang="en-US" b="1" dirty="0" err="1"/>
              <a:t>esp</a:t>
            </a:r>
            <a:r>
              <a:rPr lang="en-US" b="1" dirty="0"/>
              <a:t> junior high</a:t>
            </a:r>
            <a:r>
              <a:rPr lang="en-US" b="1" dirty="0" smtClean="0"/>
              <a:t>)</a:t>
            </a:r>
          </a:p>
          <a:p>
            <a:endParaRPr lang="en-US" dirty="0"/>
          </a:p>
          <a:p>
            <a:pPr marL="285750" indent="-285750">
              <a:buFont typeface="Wingdings" panose="05000000000000000000" pitchFamily="2" charset="2"/>
              <a:buChar char="§"/>
            </a:pPr>
            <a:r>
              <a:rPr lang="en-US" dirty="0" smtClean="0"/>
              <a:t>It makes it easier for everyone!</a:t>
            </a:r>
          </a:p>
          <a:p>
            <a:pPr marL="285750" indent="-285750">
              <a:buFont typeface="Wingdings" panose="05000000000000000000" pitchFamily="2" charset="2"/>
              <a:buChar char="§"/>
            </a:pPr>
            <a:r>
              <a:rPr lang="en-US" dirty="0" smtClean="0"/>
              <a:t>And lessens the cognitive load making more room for students to think</a:t>
            </a:r>
          </a:p>
          <a:p>
            <a:pPr marL="285750" indent="-285750">
              <a:buFont typeface="Wingdings" panose="05000000000000000000" pitchFamily="2" charset="2"/>
              <a:buChar char="§"/>
            </a:pPr>
            <a:r>
              <a:rPr lang="en-US" dirty="0" smtClean="0"/>
              <a:t>Things like margins, headings, types of notebooks, binders, class rules, expectations</a:t>
            </a:r>
          </a:p>
          <a:p>
            <a:pPr marL="285750" indent="-285750">
              <a:buFont typeface="Wingdings" panose="05000000000000000000" pitchFamily="2" charset="2"/>
              <a:buChar char="§"/>
            </a:pPr>
            <a:r>
              <a:rPr lang="en-US" dirty="0" smtClean="0"/>
              <a:t>Routines for movement in the school-how to walk to the cafeteria, library, chapel, car line….</a:t>
            </a:r>
          </a:p>
          <a:p>
            <a:pPr marL="285750" indent="-285750">
              <a:buFont typeface="Wingdings" panose="05000000000000000000" pitchFamily="2" charset="2"/>
              <a:buChar char="§"/>
            </a:pPr>
            <a:r>
              <a:rPr lang="en-US" dirty="0" smtClean="0"/>
              <a:t>Could be done for grade level groups K-2, 3-5, 6-8, whole school, ….but especially in middle grades and junior high</a:t>
            </a:r>
          </a:p>
          <a:p>
            <a:pPr marL="285750" indent="-285750">
              <a:buFont typeface="Wingdings" panose="05000000000000000000" pitchFamily="2" charset="2"/>
              <a:buChar char="§"/>
            </a:pPr>
            <a:r>
              <a:rPr lang="en-US" dirty="0" smtClean="0"/>
              <a:t>Teach skills with intentionality and consistency until it</a:t>
            </a:r>
          </a:p>
          <a:p>
            <a:r>
              <a:rPr lang="en-US" dirty="0"/>
              <a:t> </a:t>
            </a:r>
            <a:r>
              <a:rPr lang="en-US" dirty="0" smtClean="0"/>
              <a:t>     becomes automatic</a:t>
            </a:r>
          </a:p>
          <a:p>
            <a:endParaRPr lang="en-US" dirty="0" smtClean="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smtClean="0"/>
          </a:p>
          <a:p>
            <a:endParaRPr lang="en-US" dirty="0"/>
          </a:p>
          <a:p>
            <a:endParaRPr lang="en-US" dirty="0" smtClean="0"/>
          </a:p>
          <a:p>
            <a:endParaRPr lang="en-US" dirty="0"/>
          </a:p>
          <a:p>
            <a:endParaRPr lang="en-US" dirty="0"/>
          </a:p>
        </p:txBody>
      </p:sp>
      <p:pic>
        <p:nvPicPr>
          <p:cNvPr id="3" name="Picture 4" descr="Lined Paper Heading and Set-up Poster by Shore to Teach | T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24250"/>
            <a:ext cx="3429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27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90552"/>
            <a:ext cx="11480800" cy="5078313"/>
          </a:xfrm>
          <a:prstGeom prst="rect">
            <a:avLst/>
          </a:prstGeom>
        </p:spPr>
        <p:txBody>
          <a:bodyPr wrap="square">
            <a:spAutoFit/>
          </a:bodyPr>
          <a:lstStyle/>
          <a:p>
            <a:r>
              <a:rPr lang="en-US" b="1" dirty="0"/>
              <a:t>Support, encourage, model, </a:t>
            </a:r>
            <a:r>
              <a:rPr lang="en-US" b="1" dirty="0" smtClean="0"/>
              <a:t>and reward </a:t>
            </a:r>
            <a:r>
              <a:rPr lang="en-US" b="1" dirty="0"/>
              <a:t>sustained attention and task </a:t>
            </a:r>
            <a:r>
              <a:rPr lang="en-US" b="1" dirty="0" smtClean="0"/>
              <a:t>initiation</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dirty="0" smtClean="0"/>
              <a:t>Visual timers on board, screen to show how much time student has to work, how long recess is… make time visible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Ask them to </a:t>
            </a:r>
            <a:r>
              <a:rPr lang="en-US" dirty="0" smtClean="0"/>
              <a:t>guess/</a:t>
            </a:r>
            <a:r>
              <a:rPr lang="en-US" dirty="0" smtClean="0"/>
              <a:t>esti</a:t>
            </a:r>
            <a:r>
              <a:rPr lang="en-US" dirty="0" smtClean="0"/>
              <a:t>mate </a:t>
            </a:r>
            <a:r>
              <a:rPr lang="en-US" dirty="0" smtClean="0"/>
              <a:t>how much of the assignment they can complete in a given amount of time and then compare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Visual schedules (even for older students and tied to color notebook system)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Break tasks into smaller parts so student feels a sense of progress and accomplishment </a:t>
            </a:r>
          </a:p>
          <a:p>
            <a:r>
              <a:rPr lang="en-US" dirty="0"/>
              <a:t> </a:t>
            </a:r>
            <a:r>
              <a:rPr lang="en-US" dirty="0" smtClean="0"/>
              <a:t>   (This strategy is good for individuals and whole classes; in person and online). </a:t>
            </a:r>
          </a:p>
          <a:p>
            <a:r>
              <a:rPr lang="en-US" dirty="0"/>
              <a:t> </a:t>
            </a:r>
            <a:r>
              <a:rPr lang="en-US" dirty="0" smtClean="0"/>
              <a:t>   This is a powerful </a:t>
            </a:r>
            <a:r>
              <a:rPr lang="en-US" dirty="0"/>
              <a:t> </a:t>
            </a:r>
            <a:r>
              <a:rPr lang="en-US" dirty="0" smtClean="0"/>
              <a:t>strategy for those students who just can’t seem to get started. </a:t>
            </a:r>
            <a:endParaRPr lang="en-US" dirty="0"/>
          </a:p>
          <a:p>
            <a:r>
              <a:rPr lang="en-US" dirty="0" smtClean="0"/>
              <a:t>    Often it’s because the task seems so huge that they feel overwhelmed.  Breaking it</a:t>
            </a:r>
          </a:p>
          <a:p>
            <a:r>
              <a:rPr lang="en-US" dirty="0"/>
              <a:t> </a:t>
            </a:r>
            <a:r>
              <a:rPr lang="en-US" dirty="0" smtClean="0"/>
              <a:t>    into smaller pieces helps them to start with a manageable chunk, provides a sense of </a:t>
            </a:r>
          </a:p>
          <a:p>
            <a:r>
              <a:rPr lang="en-US" dirty="0"/>
              <a:t> </a:t>
            </a:r>
            <a:r>
              <a:rPr lang="en-US" dirty="0" smtClean="0"/>
              <a:t>    accomplishment when completed, which then encourages them to keep working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118703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2"/>
            <a:ext cx="11582400" cy="4247317"/>
          </a:xfrm>
          <a:prstGeom prst="rect">
            <a:avLst/>
          </a:prstGeom>
        </p:spPr>
        <p:txBody>
          <a:bodyPr wrap="square">
            <a:spAutoFit/>
          </a:bodyPr>
          <a:lstStyle/>
          <a:p>
            <a:r>
              <a:rPr lang="en-US" b="1" dirty="0" smtClean="0"/>
              <a:t>Build </a:t>
            </a:r>
            <a:r>
              <a:rPr lang="en-US" b="1" dirty="0"/>
              <a:t>in times and opportunities for movement (be intentional</a:t>
            </a:r>
            <a:r>
              <a:rPr lang="en-US" b="1" dirty="0" smtClean="0"/>
              <a:t>!)</a:t>
            </a:r>
          </a:p>
          <a:p>
            <a:endParaRPr lang="en-US" dirty="0"/>
          </a:p>
          <a:p>
            <a:r>
              <a:rPr lang="en-US" dirty="0" smtClean="0"/>
              <a:t>Especially challenging this year as there are restrictions on student interactions, seating, distancing requirements, teachers switching classrooms rather than students… which means we need to be all the more intentional</a:t>
            </a:r>
          </a:p>
          <a:p>
            <a:endParaRPr lang="en-US" dirty="0"/>
          </a:p>
          <a:p>
            <a:r>
              <a:rPr lang="en-US" dirty="0" smtClean="0"/>
              <a:t>So it’s ok, for even middle schoolers to have a morning, lunch and afternoon recess!</a:t>
            </a:r>
          </a:p>
          <a:p>
            <a:endParaRPr lang="en-US" dirty="0"/>
          </a:p>
          <a:p>
            <a:r>
              <a:rPr lang="en-US" dirty="0" smtClean="0"/>
              <a:t>Intentional movement in the classroom might look like:</a:t>
            </a:r>
          </a:p>
          <a:p>
            <a:pPr marL="285750" indent="-285750">
              <a:buFont typeface="Arial" panose="020B0604020202020204" pitchFamily="34" charset="0"/>
              <a:buChar char="•"/>
            </a:pPr>
            <a:r>
              <a:rPr lang="en-US" dirty="0" smtClean="0"/>
              <a:t>Students standing </a:t>
            </a:r>
            <a:r>
              <a:rPr lang="en-US" dirty="0"/>
              <a:t>for 3-5 minutes behind their desks to listen to the teacher </a:t>
            </a:r>
            <a:r>
              <a:rPr lang="en-US" dirty="0" smtClean="0"/>
              <a:t>talk. This </a:t>
            </a:r>
            <a:r>
              <a:rPr lang="en-US" dirty="0"/>
              <a:t>can keep the brain oxygenated and primed for </a:t>
            </a:r>
            <a:r>
              <a:rPr lang="en-US" dirty="0" smtClean="0"/>
              <a:t>learning</a:t>
            </a:r>
          </a:p>
          <a:p>
            <a:pPr marL="285750" indent="-285750">
              <a:buFont typeface="Arial" panose="020B0604020202020204" pitchFamily="34" charset="0"/>
              <a:buChar char="•"/>
            </a:pPr>
            <a:r>
              <a:rPr lang="en-US" dirty="0" smtClean="0"/>
              <a:t>Giving </a:t>
            </a:r>
            <a:r>
              <a:rPr lang="en-US" dirty="0"/>
              <a:t>students permission to stand along the sides or in the back of the room or even the chance to sit on the tops of their </a:t>
            </a:r>
            <a:r>
              <a:rPr lang="en-US" dirty="0" smtClean="0"/>
              <a:t>desks.   </a:t>
            </a:r>
          </a:p>
          <a:p>
            <a:pPr marL="285750" indent="-285750">
              <a:buFont typeface="Arial" panose="020B0604020202020204" pitchFamily="34" charset="0"/>
              <a:buChar char="•"/>
            </a:pPr>
            <a:r>
              <a:rPr lang="en-US" dirty="0" smtClean="0"/>
              <a:t>Teaching outside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34033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772" y="304801"/>
            <a:ext cx="11582400" cy="5078313"/>
          </a:xfrm>
          <a:prstGeom prst="rect">
            <a:avLst/>
          </a:prstGeom>
          <a:noFill/>
        </p:spPr>
        <p:txBody>
          <a:bodyPr wrap="square" rtlCol="0">
            <a:spAutoFit/>
          </a:bodyPr>
          <a:lstStyle/>
          <a:p>
            <a:r>
              <a:rPr lang="en-US" b="1" dirty="0" smtClean="0"/>
              <a:t>Make your thinking visible by verbalizing it, speaking in positives-spending more time telling your students what to do than what not to do and Using language that is going to help students think through the process, routine</a:t>
            </a:r>
          </a:p>
          <a:p>
            <a:endParaRPr lang="en-US" dirty="0"/>
          </a:p>
          <a:p>
            <a:r>
              <a:rPr lang="en-US" b="1" dirty="0" smtClean="0"/>
              <a:t>Instead of saying</a:t>
            </a:r>
            <a:r>
              <a:rPr lang="en-US" dirty="0" smtClean="0"/>
              <a:t>:				</a:t>
            </a:r>
            <a:r>
              <a:rPr lang="en-US" b="1" dirty="0" smtClean="0"/>
              <a:t>Try Saying:</a:t>
            </a:r>
          </a:p>
          <a:p>
            <a:r>
              <a:rPr lang="en-US" dirty="0" smtClean="0"/>
              <a:t>Do… (this or that)                                              What comes next?  Have you checked the </a:t>
            </a:r>
            <a:r>
              <a:rPr lang="en-US" dirty="0"/>
              <a:t>list?  Tell me what </a:t>
            </a:r>
            <a:r>
              <a:rPr lang="en-US" dirty="0" smtClean="0"/>
              <a:t>					  	   you’re </a:t>
            </a:r>
            <a:r>
              <a:rPr lang="en-US" dirty="0"/>
              <a:t>thinking.</a:t>
            </a:r>
          </a:p>
          <a:p>
            <a:r>
              <a:rPr lang="en-US" dirty="0" smtClean="0"/>
              <a:t>			                			</a:t>
            </a:r>
            <a:endParaRPr lang="en-US" dirty="0"/>
          </a:p>
          <a:p>
            <a:r>
              <a:rPr lang="en-US" dirty="0" smtClean="0"/>
              <a:t>Clean your desk or locker!			  Wow</a:t>
            </a:r>
            <a:r>
              <a:rPr lang="en-US" dirty="0"/>
              <a:t>, this is messy! I bet it’s hard to find your math in there. </a:t>
            </a:r>
            <a:r>
              <a:rPr lang="en-US" dirty="0" smtClean="0"/>
              <a:t>What</a:t>
            </a:r>
          </a:p>
          <a:p>
            <a:r>
              <a:rPr lang="en-US" dirty="0"/>
              <a:t> </a:t>
            </a:r>
            <a:r>
              <a:rPr lang="en-US" dirty="0" smtClean="0"/>
              <a:t>                                                                         do </a:t>
            </a:r>
            <a:r>
              <a:rPr lang="en-US" dirty="0"/>
              <a:t>you think you should do about it?  (And then, give </a:t>
            </a:r>
            <a:r>
              <a:rPr lang="en-US" dirty="0" smtClean="0"/>
              <a:t>them a</a:t>
            </a:r>
          </a:p>
          <a:p>
            <a:r>
              <a:rPr lang="en-US" dirty="0"/>
              <a:t> </a:t>
            </a:r>
            <a:r>
              <a:rPr lang="en-US" dirty="0" smtClean="0"/>
              <a:t>                                                                         picture </a:t>
            </a:r>
            <a:r>
              <a:rPr lang="en-US" dirty="0"/>
              <a:t>of how their desk or locker should look </a:t>
            </a:r>
            <a:r>
              <a:rPr lang="en-US" dirty="0" smtClean="0"/>
              <a:t>after cleaning </a:t>
            </a:r>
            <a:r>
              <a:rPr lang="en-US" dirty="0"/>
              <a:t>it</a:t>
            </a:r>
            <a:r>
              <a:rPr lang="en-US" dirty="0">
                <a:sym typeface="Wingdings"/>
              </a:rPr>
              <a:t></a:t>
            </a:r>
            <a:r>
              <a:rPr lang="en-US" dirty="0"/>
              <a:t>.)</a:t>
            </a:r>
          </a:p>
          <a:p>
            <a:endParaRPr lang="en-US" dirty="0" smtClean="0"/>
          </a:p>
          <a:p>
            <a:endParaRPr lang="en-US" dirty="0"/>
          </a:p>
          <a:p>
            <a:r>
              <a:rPr lang="en-US" dirty="0" smtClean="0"/>
              <a:t>Put your name in the left hand corner                Put your name in the left hand </a:t>
            </a:r>
            <a:r>
              <a:rPr lang="en-US" dirty="0"/>
              <a:t>corner Look at our model for </a:t>
            </a:r>
            <a:r>
              <a:rPr lang="en-US" dirty="0" smtClean="0"/>
              <a:t>a</a:t>
            </a:r>
          </a:p>
          <a:p>
            <a:r>
              <a:rPr lang="en-US" dirty="0" smtClean="0"/>
              <a:t>Not the bottom , back, right and don’t 	</a:t>
            </a:r>
            <a:r>
              <a:rPr lang="en-US" dirty="0"/>
              <a:t> reminder of </a:t>
            </a:r>
            <a:r>
              <a:rPr lang="en-US" dirty="0" smtClean="0"/>
              <a:t> HOW your paper should look  put </a:t>
            </a:r>
            <a:r>
              <a:rPr lang="en-US" dirty="0"/>
              <a:t>it……      </a:t>
            </a:r>
            <a:r>
              <a:rPr lang="en-US" dirty="0" smtClean="0"/>
              <a:t>	  </a:t>
            </a:r>
          </a:p>
          <a:p>
            <a:r>
              <a:rPr lang="en-US" dirty="0"/>
              <a:t>p</a:t>
            </a:r>
            <a:r>
              <a:rPr lang="en-US" dirty="0" smtClean="0"/>
              <a:t>ut it….		</a:t>
            </a:r>
            <a:endParaRPr lang="en-US" dirty="0"/>
          </a:p>
          <a:p>
            <a:r>
              <a:rPr lang="en-US" dirty="0" smtClean="0"/>
              <a:t> </a:t>
            </a:r>
          </a:p>
          <a:p>
            <a:endParaRPr lang="en-US" dirty="0" smtClean="0"/>
          </a:p>
        </p:txBody>
      </p:sp>
    </p:spTree>
    <p:extLst>
      <p:ext uri="{BB962C8B-B14F-4D97-AF65-F5344CB8AC3E}">
        <p14:creationId xmlns:p14="http://schemas.microsoft.com/office/powerpoint/2010/main" val="1763030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0500" y="1244600"/>
            <a:ext cx="9626600" cy="3046988"/>
          </a:xfrm>
          <a:prstGeom prst="rect">
            <a:avLst/>
          </a:prstGeom>
        </p:spPr>
        <p:txBody>
          <a:bodyPr wrap="square">
            <a:spAutoFit/>
          </a:bodyPr>
          <a:lstStyle/>
          <a:p>
            <a:pPr algn="ctr"/>
            <a:r>
              <a:rPr lang="en-US" dirty="0"/>
              <a:t> </a:t>
            </a:r>
            <a:r>
              <a:rPr lang="en-US" sz="4800" dirty="0"/>
              <a:t>SQUARE 1:  </a:t>
            </a:r>
            <a:endParaRPr lang="en-US" sz="4800" dirty="0" smtClean="0"/>
          </a:p>
          <a:p>
            <a:endParaRPr lang="en-US" sz="4800" dirty="0"/>
          </a:p>
          <a:p>
            <a:pPr algn="ctr"/>
            <a:r>
              <a:rPr lang="en-US" sz="4800" dirty="0" smtClean="0"/>
              <a:t>Grace </a:t>
            </a:r>
            <a:r>
              <a:rPr lang="en-US" sz="4800" dirty="0"/>
              <a:t>for Re-entering School </a:t>
            </a:r>
            <a:r>
              <a:rPr lang="en-US" sz="4800" dirty="0" smtClean="0"/>
              <a:t>during Covid19</a:t>
            </a:r>
            <a:endParaRPr lang="en-US" sz="4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848" y="4664964"/>
            <a:ext cx="3118104" cy="2023872"/>
          </a:xfrm>
          <a:prstGeom prst="rect">
            <a:avLst/>
          </a:prstGeom>
        </p:spPr>
      </p:pic>
    </p:spTree>
    <p:extLst>
      <p:ext uri="{BB962C8B-B14F-4D97-AF65-F5344CB8AC3E}">
        <p14:creationId xmlns:p14="http://schemas.microsoft.com/office/powerpoint/2010/main" val="970747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800" y="381000"/>
            <a:ext cx="11252083" cy="5355312"/>
          </a:xfrm>
          <a:prstGeom prst="rect">
            <a:avLst/>
          </a:prstGeom>
          <a:noFill/>
        </p:spPr>
        <p:txBody>
          <a:bodyPr wrap="square" rtlCol="0">
            <a:spAutoFit/>
          </a:bodyPr>
          <a:lstStyle/>
          <a:p>
            <a:r>
              <a:rPr lang="en-US" b="1" dirty="0" smtClean="0"/>
              <a:t>Embed instruction that will allow for smooth transition to distance learning</a:t>
            </a:r>
          </a:p>
          <a:p>
            <a:endParaRPr lang="en-US" dirty="0"/>
          </a:p>
          <a:p>
            <a:endParaRPr lang="en-US" dirty="0" smtClean="0"/>
          </a:p>
          <a:p>
            <a:pPr marL="285750" indent="-285750">
              <a:buFont typeface="Arial" panose="020B0604020202020204" pitchFamily="34" charset="0"/>
              <a:buChar char="•"/>
            </a:pPr>
            <a:r>
              <a:rPr lang="en-US" dirty="0"/>
              <a:t>Model the power of learning near natural light and bringing fresh air into the mix whenever possible, so that students carry this into their home learning spaces</a:t>
            </a:r>
            <a:r>
              <a:rPr lang="en-US" dirty="0" smtClean="0"/>
              <a:t>.</a:t>
            </a:r>
          </a:p>
          <a:p>
            <a:endParaRPr lang="en-US" dirty="0"/>
          </a:p>
          <a:p>
            <a:pPr marL="285750" indent="-285750">
              <a:buFont typeface="Arial" panose="020B0604020202020204" pitchFamily="34" charset="0"/>
              <a:buChar char="•"/>
            </a:pPr>
            <a:r>
              <a:rPr lang="en-US" dirty="0" smtClean="0"/>
              <a:t>Teach all the APPS and use them in school from day 1:  </a:t>
            </a:r>
            <a:r>
              <a:rPr lang="en-US" dirty="0" err="1" smtClean="0"/>
              <a:t>SeeSaw</a:t>
            </a:r>
            <a:r>
              <a:rPr lang="en-US" dirty="0" smtClean="0"/>
              <a:t>, Google meets, ZOOM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Determine a way to manage passwords so that students and parents can easily access them</a:t>
            </a:r>
          </a:p>
          <a:p>
            <a:endParaRPr lang="en-US" dirty="0"/>
          </a:p>
          <a:p>
            <a:pPr marL="285750" indent="-285750">
              <a:buFont typeface="Arial" panose="020B0604020202020204" pitchFamily="34" charset="0"/>
              <a:buChar char="•"/>
            </a:pPr>
            <a:r>
              <a:rPr lang="en-US" dirty="0" smtClean="0"/>
              <a:t>Create routines that are consistent across all spaces—they are anchors for our day</a:t>
            </a:r>
          </a:p>
          <a:p>
            <a:r>
              <a:rPr lang="en-US" dirty="0" smtClean="0"/>
              <a:t>                     Whether </a:t>
            </a:r>
            <a:r>
              <a:rPr lang="en-US" dirty="0"/>
              <a:t>online or face-to-face, build a consistent routine for students </a:t>
            </a:r>
            <a:r>
              <a:rPr lang="en-US" dirty="0" smtClean="0"/>
              <a:t> </a:t>
            </a:r>
            <a:endParaRPr lang="en-US" dirty="0"/>
          </a:p>
          <a:p>
            <a:r>
              <a:rPr lang="en-US" dirty="0"/>
              <a:t>Here’s a </a:t>
            </a:r>
            <a:r>
              <a:rPr lang="en-US" dirty="0" smtClean="0"/>
              <a:t>morning routine </a:t>
            </a:r>
            <a:r>
              <a:rPr lang="en-US" dirty="0"/>
              <a:t>for any environment:</a:t>
            </a:r>
          </a:p>
          <a:p>
            <a:r>
              <a:rPr lang="en-US" dirty="0"/>
              <a:t>Check announcements.</a:t>
            </a:r>
          </a:p>
          <a:p>
            <a:r>
              <a:rPr lang="en-US" dirty="0"/>
              <a:t>Complete morning check-in</a:t>
            </a:r>
            <a:r>
              <a:rPr lang="en-US" dirty="0" smtClean="0"/>
              <a:t>.</a:t>
            </a:r>
          </a:p>
          <a:p>
            <a:r>
              <a:rPr lang="en-US" dirty="0" smtClean="0"/>
              <a:t>Open with devotion and prayer.</a:t>
            </a:r>
            <a:endParaRPr lang="en-US" dirty="0"/>
          </a:p>
          <a:p>
            <a:r>
              <a:rPr lang="en-US" dirty="0"/>
              <a:t>Open </a:t>
            </a:r>
            <a:r>
              <a:rPr lang="en-US" dirty="0" smtClean="0"/>
              <a:t>module (first lesson of the day) </a:t>
            </a:r>
            <a:r>
              <a:rPr lang="en-US" dirty="0"/>
              <a:t>and begin first task.</a:t>
            </a:r>
          </a:p>
          <a:p>
            <a:endParaRPr lang="en-US" dirty="0"/>
          </a:p>
          <a:p>
            <a:endParaRPr lang="en-US" dirty="0"/>
          </a:p>
        </p:txBody>
      </p:sp>
    </p:spTree>
    <p:extLst>
      <p:ext uri="{BB962C8B-B14F-4D97-AF65-F5344CB8AC3E}">
        <p14:creationId xmlns:p14="http://schemas.microsoft.com/office/powerpoint/2010/main" val="1707110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533400"/>
            <a:ext cx="10972800" cy="646331"/>
          </a:xfrm>
          <a:prstGeom prst="rect">
            <a:avLst/>
          </a:prstGeom>
        </p:spPr>
        <p:txBody>
          <a:bodyPr wrap="square">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Give </a:t>
            </a:r>
            <a:r>
              <a:rPr lang="en-US" dirty="0"/>
              <a:t>LOTS of grace to your students and </a:t>
            </a:r>
            <a:r>
              <a:rPr lang="en-US" dirty="0" smtClean="0"/>
              <a:t>yourself:  humor, patience, love</a:t>
            </a:r>
            <a:endParaRPr lang="en-US" dirty="0"/>
          </a:p>
        </p:txBody>
      </p:sp>
      <p:pic>
        <p:nvPicPr>
          <p:cNvPr id="1026" name="Picture 2" descr="ha ha 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866" y="1531939"/>
            <a:ext cx="3830109" cy="3446318"/>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The Meaning of Love. On the Philosophy of Fondness | by Joshua ..."/>
          <p:cNvSpPr>
            <a:spLocks noChangeAspect="1" noChangeArrowheads="1"/>
          </p:cNvSpPr>
          <p:nvPr/>
        </p:nvSpPr>
        <p:spPr bwMode="auto">
          <a:xfrm>
            <a:off x="207433" y="-144463"/>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The Meaning of Love. On the Philosophy of Fondness | by Joshua ..."/>
          <p:cNvSpPr>
            <a:spLocks noChangeAspect="1" noChangeArrowheads="1"/>
          </p:cNvSpPr>
          <p:nvPr/>
        </p:nvSpPr>
        <p:spPr bwMode="auto">
          <a:xfrm>
            <a:off x="410633" y="79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Love App - Home | Fac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908" y="4508500"/>
            <a:ext cx="2512292" cy="188422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10" descr="Patience: The Missing Key to Brand Awareness ROI | SmallBizClub"/>
          <p:cNvSpPr>
            <a:spLocks noChangeAspect="1" noChangeArrowheads="1"/>
          </p:cNvSpPr>
          <p:nvPr/>
        </p:nvSpPr>
        <p:spPr bwMode="auto">
          <a:xfrm>
            <a:off x="613833" y="1603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Patience: The Missing Key to Brand Awareness ROI | SmallBizClub"/>
          <p:cNvSpPr>
            <a:spLocks noChangeAspect="1" noChangeArrowheads="1"/>
          </p:cNvSpPr>
          <p:nvPr/>
        </p:nvSpPr>
        <p:spPr bwMode="auto">
          <a:xfrm>
            <a:off x="817033" y="465139"/>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4" descr="Patience: The Missing Key to Brand Awareness ROI | SmallBizClub"/>
          <p:cNvSpPr>
            <a:spLocks noChangeAspect="1" noChangeArrowheads="1"/>
          </p:cNvSpPr>
          <p:nvPr/>
        </p:nvSpPr>
        <p:spPr bwMode="auto">
          <a:xfrm>
            <a:off x="1020233" y="4651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6" descr="Patience: The Missing Key to Brand Awareness ROI | SmallBizClub"/>
          <p:cNvSpPr>
            <a:spLocks noChangeAspect="1" noChangeArrowheads="1"/>
          </p:cNvSpPr>
          <p:nvPr/>
        </p:nvSpPr>
        <p:spPr bwMode="auto">
          <a:xfrm>
            <a:off x="1223433" y="6175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8" descr="Patience: The Missing Key to Brand Awareness ROI | SmallBizClub"/>
          <p:cNvSpPr>
            <a:spLocks noChangeAspect="1" noChangeArrowheads="1"/>
          </p:cNvSpPr>
          <p:nvPr/>
        </p:nvSpPr>
        <p:spPr bwMode="auto">
          <a:xfrm>
            <a:off x="1426633" y="7699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20" descr="In an On Demand World is Patience Still Important? – TFD Supplies"/>
          <p:cNvSpPr>
            <a:spLocks noChangeAspect="1" noChangeArrowheads="1"/>
          </p:cNvSpPr>
          <p:nvPr/>
        </p:nvSpPr>
        <p:spPr bwMode="auto">
          <a:xfrm>
            <a:off x="1629833" y="9223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22" descr="In an On Demand World is Patience Still Important? – TFD Supplies"/>
          <p:cNvSpPr>
            <a:spLocks noChangeAspect="1" noChangeArrowheads="1"/>
          </p:cNvSpPr>
          <p:nvPr/>
        </p:nvSpPr>
        <p:spPr bwMode="auto">
          <a:xfrm>
            <a:off x="1833033" y="10747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24" descr="In an On Demand World is Patience Still Important? – TFD Supplies"/>
          <p:cNvSpPr>
            <a:spLocks noChangeAspect="1" noChangeArrowheads="1"/>
          </p:cNvSpPr>
          <p:nvPr/>
        </p:nvSpPr>
        <p:spPr bwMode="auto">
          <a:xfrm>
            <a:off x="2036233" y="12271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26" descr="In an On Demand World is Patience Still Important? – TFD Supplies"/>
          <p:cNvSpPr>
            <a:spLocks noChangeAspect="1" noChangeArrowheads="1"/>
          </p:cNvSpPr>
          <p:nvPr/>
        </p:nvSpPr>
        <p:spPr bwMode="auto">
          <a:xfrm>
            <a:off x="2239433" y="13795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28" descr="Patience: The Missing Key to Brand Awareness ROI | SmallBizClub"/>
          <p:cNvSpPr>
            <a:spLocks noChangeAspect="1" noChangeArrowheads="1"/>
          </p:cNvSpPr>
          <p:nvPr/>
        </p:nvSpPr>
        <p:spPr bwMode="auto">
          <a:xfrm>
            <a:off x="2442633" y="15319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9080" y="1379539"/>
            <a:ext cx="5517040" cy="2928990"/>
          </a:xfrm>
          <a:prstGeom prst="rect">
            <a:avLst/>
          </a:prstGeom>
        </p:spPr>
      </p:pic>
    </p:spTree>
    <p:extLst>
      <p:ext uri="{BB962C8B-B14F-4D97-AF65-F5344CB8AC3E}">
        <p14:creationId xmlns:p14="http://schemas.microsoft.com/office/powerpoint/2010/main" val="1936443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3162300" y="840300"/>
            <a:ext cx="8442000" cy="2056000"/>
          </a:xfrm>
          <a:prstGeom prst="rect">
            <a:avLst/>
          </a:prstGeom>
        </p:spPr>
        <p:txBody>
          <a:bodyPr spcFirstLastPara="1" wrap="square" lIns="121897" tIns="121897" rIns="121897" bIns="121897" anchor="t" anchorCtr="0">
            <a:noAutofit/>
          </a:bodyPr>
          <a:lstStyle/>
          <a:p>
            <a:pPr>
              <a:spcBef>
                <a:spcPts val="0"/>
              </a:spcBef>
            </a:pPr>
            <a:r>
              <a:rPr lang="en-US" dirty="0" smtClean="0"/>
              <a:t>Looking at Academics</a:t>
            </a:r>
            <a:endParaRPr dirty="0"/>
          </a:p>
        </p:txBody>
      </p:sp>
      <p:sp>
        <p:nvSpPr>
          <p:cNvPr id="73" name="Google Shape;73;p13"/>
          <p:cNvSpPr txBox="1">
            <a:spLocks noGrp="1"/>
          </p:cNvSpPr>
          <p:nvPr>
            <p:ph type="subTitle" idx="1"/>
          </p:nvPr>
        </p:nvSpPr>
        <p:spPr>
          <a:xfrm>
            <a:off x="342223" y="3784533"/>
            <a:ext cx="8442000" cy="1655600"/>
          </a:xfrm>
          <a:prstGeom prst="rect">
            <a:avLst/>
          </a:prstGeom>
        </p:spPr>
        <p:txBody>
          <a:bodyPr spcFirstLastPara="1" wrap="square" lIns="121897" tIns="121897" rIns="121897" bIns="121897" anchor="b" anchorCtr="0">
            <a:noAutofit/>
          </a:bodyPr>
          <a:lstStyle/>
          <a:p>
            <a:pPr>
              <a:spcBef>
                <a:spcPts val="0"/>
              </a:spcBef>
            </a:pPr>
            <a:r>
              <a:rPr lang="en" dirty="0"/>
              <a:t>“What is teaching?  Teaching is a chaotic mess of </a:t>
            </a:r>
            <a:endParaRPr lang="en" dirty="0" smtClean="0"/>
          </a:p>
          <a:p>
            <a:pPr>
              <a:spcBef>
                <a:spcPts val="0"/>
              </a:spcBef>
            </a:pPr>
            <a:r>
              <a:rPr lang="en" dirty="0" smtClean="0"/>
              <a:t>joy </a:t>
            </a:r>
            <a:r>
              <a:rPr lang="en" dirty="0"/>
              <a:t>and misery intertwined with moments of pride, </a:t>
            </a:r>
            <a:endParaRPr lang="en" dirty="0" smtClean="0"/>
          </a:p>
          <a:p>
            <a:pPr>
              <a:spcBef>
                <a:spcPts val="0"/>
              </a:spcBef>
            </a:pPr>
            <a:r>
              <a:rPr lang="en" dirty="0" smtClean="0"/>
              <a:t>confusion</a:t>
            </a:r>
            <a:r>
              <a:rPr lang="en" dirty="0"/>
              <a:t>, and love</a:t>
            </a:r>
            <a:endParaRPr dirty="0"/>
          </a:p>
        </p:txBody>
      </p:sp>
    </p:spTree>
    <p:extLst>
      <p:ext uri="{BB962C8B-B14F-4D97-AF65-F5344CB8AC3E}">
        <p14:creationId xmlns:p14="http://schemas.microsoft.com/office/powerpoint/2010/main" val="2401082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342900" y="691733"/>
            <a:ext cx="11252199" cy="847200"/>
          </a:xfrm>
          <a:prstGeom prst="rect">
            <a:avLst/>
          </a:prstGeom>
        </p:spPr>
        <p:txBody>
          <a:bodyPr spcFirstLastPara="1" wrap="square" lIns="121897" tIns="121897" rIns="121897" bIns="121897" anchor="t" anchorCtr="0">
            <a:noAutofit/>
          </a:bodyPr>
          <a:lstStyle/>
          <a:p>
            <a:r>
              <a:rPr lang="en" dirty="0"/>
              <a:t>Thoughts and Ideas for the </a:t>
            </a:r>
            <a:r>
              <a:rPr lang="en" dirty="0" smtClean="0"/>
              <a:t>Upcoming School </a:t>
            </a:r>
            <a:r>
              <a:rPr lang="en" dirty="0"/>
              <a:t>Year</a:t>
            </a:r>
            <a:endParaRPr dirty="0"/>
          </a:p>
        </p:txBody>
      </p:sp>
      <p:sp>
        <p:nvSpPr>
          <p:cNvPr id="79" name="Google Shape;79;p14"/>
          <p:cNvSpPr txBox="1">
            <a:spLocks noGrp="1"/>
          </p:cNvSpPr>
          <p:nvPr>
            <p:ph type="body" idx="1"/>
          </p:nvPr>
        </p:nvSpPr>
        <p:spPr>
          <a:xfrm>
            <a:off x="482983" y="1645101"/>
            <a:ext cx="8428800" cy="4003200"/>
          </a:xfrm>
          <a:prstGeom prst="rect">
            <a:avLst/>
          </a:prstGeom>
        </p:spPr>
        <p:txBody>
          <a:bodyPr spcFirstLastPara="1" wrap="square" lIns="121897" tIns="121897" rIns="121897" bIns="121897" anchor="t" anchorCtr="0">
            <a:noAutofit/>
          </a:bodyPr>
          <a:lstStyle/>
          <a:p>
            <a:pPr>
              <a:lnSpc>
                <a:spcPct val="150000"/>
              </a:lnSpc>
              <a:buChar char="➔"/>
            </a:pPr>
            <a:r>
              <a:rPr lang="en" dirty="0"/>
              <a:t>This year needs to start out differently than years past</a:t>
            </a:r>
            <a:endParaRPr dirty="0"/>
          </a:p>
          <a:p>
            <a:pPr>
              <a:lnSpc>
                <a:spcPct val="150000"/>
              </a:lnSpc>
              <a:buChar char="➔"/>
            </a:pPr>
            <a:r>
              <a:rPr lang="en" dirty="0"/>
              <a:t>Summer Slide Versus COVID slide</a:t>
            </a:r>
            <a:endParaRPr dirty="0"/>
          </a:p>
          <a:p>
            <a:pPr marL="0" indent="0">
              <a:lnSpc>
                <a:spcPct val="150000"/>
              </a:lnSpc>
              <a:spcBef>
                <a:spcPts val="2133"/>
              </a:spcBef>
              <a:buNone/>
            </a:pPr>
            <a:r>
              <a:rPr lang="en" sz="1500" u="sng" dirty="0">
                <a:solidFill>
                  <a:schemeClr val="hlink"/>
                </a:solidFill>
                <a:latin typeface="Arial"/>
                <a:ea typeface="Arial"/>
                <a:cs typeface="Arial"/>
                <a:sym typeface="Arial"/>
                <a:hlinkClick r:id="rId3"/>
              </a:rPr>
              <a:t>https://www.nwea.org/content/uploads/2020/04/NWEA_Press-Release_-Covid-slide-research_FINAL_4092020.pdf</a:t>
            </a:r>
            <a:endParaRPr dirty="0"/>
          </a:p>
          <a:p>
            <a:pPr>
              <a:lnSpc>
                <a:spcPct val="150000"/>
              </a:lnSpc>
              <a:spcBef>
                <a:spcPts val="2133"/>
              </a:spcBef>
              <a:buChar char="➔"/>
            </a:pPr>
            <a:r>
              <a:rPr lang="en" dirty="0"/>
              <a:t>Again, only 70% gains in reading and less than 50% gains in math.</a:t>
            </a:r>
            <a:endParaRPr dirty="0"/>
          </a:p>
        </p:txBody>
      </p:sp>
    </p:spTree>
    <p:extLst>
      <p:ext uri="{BB962C8B-B14F-4D97-AF65-F5344CB8AC3E}">
        <p14:creationId xmlns:p14="http://schemas.microsoft.com/office/powerpoint/2010/main" val="983713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a:off x="431733" y="628233"/>
            <a:ext cx="8428800" cy="847200"/>
          </a:xfrm>
          <a:prstGeom prst="rect">
            <a:avLst/>
          </a:prstGeom>
        </p:spPr>
        <p:txBody>
          <a:bodyPr spcFirstLastPara="1" wrap="square" lIns="121897" tIns="121897" rIns="121897" bIns="121897" anchor="t" anchorCtr="0">
            <a:noAutofit/>
          </a:bodyPr>
          <a:lstStyle/>
          <a:p>
            <a:r>
              <a:rPr lang="en" dirty="0"/>
              <a:t>What Does That Mean for Us?</a:t>
            </a:r>
            <a:endParaRPr dirty="0"/>
          </a:p>
        </p:txBody>
      </p:sp>
      <p:sp>
        <p:nvSpPr>
          <p:cNvPr id="85" name="Google Shape;85;p15"/>
          <p:cNvSpPr txBox="1">
            <a:spLocks noGrp="1"/>
          </p:cNvSpPr>
          <p:nvPr>
            <p:ph type="body" idx="1"/>
          </p:nvPr>
        </p:nvSpPr>
        <p:spPr>
          <a:xfrm>
            <a:off x="394083" y="1670501"/>
            <a:ext cx="8428800" cy="4003200"/>
          </a:xfrm>
          <a:prstGeom prst="rect">
            <a:avLst/>
          </a:prstGeom>
        </p:spPr>
        <p:txBody>
          <a:bodyPr spcFirstLastPara="1" wrap="square" lIns="121897" tIns="121897" rIns="121897" bIns="121897" anchor="t" anchorCtr="0">
            <a:noAutofit/>
          </a:bodyPr>
          <a:lstStyle/>
          <a:p>
            <a:pPr>
              <a:lnSpc>
                <a:spcPct val="150000"/>
              </a:lnSpc>
              <a:buChar char="➔"/>
            </a:pPr>
            <a:r>
              <a:rPr lang="en" dirty="0"/>
              <a:t>Relationships should be put first as the future is unpredictable</a:t>
            </a:r>
            <a:endParaRPr dirty="0"/>
          </a:p>
          <a:p>
            <a:pPr>
              <a:lnSpc>
                <a:spcPct val="150000"/>
              </a:lnSpc>
              <a:buChar char="➔"/>
            </a:pPr>
            <a:r>
              <a:rPr lang="en" dirty="0"/>
              <a:t>Focus on the most critical skills and knowledge at every subject and grade level</a:t>
            </a:r>
            <a:endParaRPr dirty="0"/>
          </a:p>
          <a:p>
            <a:pPr lvl="1">
              <a:lnSpc>
                <a:spcPct val="150000"/>
              </a:lnSpc>
              <a:spcBef>
                <a:spcPts val="0"/>
              </a:spcBef>
              <a:buChar char="◆"/>
            </a:pPr>
            <a:r>
              <a:rPr lang="en" sz="1500" u="sng" dirty="0">
                <a:solidFill>
                  <a:schemeClr val="hlink"/>
                </a:solidFill>
                <a:latin typeface="Arial"/>
                <a:ea typeface="Arial"/>
                <a:cs typeface="Arial"/>
                <a:sym typeface="Arial"/>
                <a:hlinkClick r:id="rId3"/>
              </a:rPr>
              <a:t>https://www.renaissance.com/focus-skills/</a:t>
            </a:r>
            <a:endParaRPr dirty="0"/>
          </a:p>
          <a:p>
            <a:pPr>
              <a:lnSpc>
                <a:spcPct val="150000"/>
              </a:lnSpc>
              <a:buChar char="➔"/>
            </a:pPr>
            <a:r>
              <a:rPr lang="en" dirty="0"/>
              <a:t>What if learning loss is not an issue?</a:t>
            </a:r>
            <a:endParaRPr dirty="0"/>
          </a:p>
          <a:p>
            <a:pPr lvl="1">
              <a:lnSpc>
                <a:spcPct val="150000"/>
              </a:lnSpc>
              <a:spcBef>
                <a:spcPts val="0"/>
              </a:spcBef>
              <a:buChar char="◆"/>
            </a:pPr>
            <a:r>
              <a:rPr lang="en" dirty="0"/>
              <a:t>Focus on more open ended/critical thinking problems within the focus skill versus moving onto another topic</a:t>
            </a:r>
            <a:endParaRPr dirty="0"/>
          </a:p>
        </p:txBody>
      </p:sp>
    </p:spTree>
    <p:extLst>
      <p:ext uri="{BB962C8B-B14F-4D97-AF65-F5344CB8AC3E}">
        <p14:creationId xmlns:p14="http://schemas.microsoft.com/office/powerpoint/2010/main" val="2817650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body" idx="1"/>
          </p:nvPr>
        </p:nvSpPr>
        <p:spPr>
          <a:xfrm>
            <a:off x="305167" y="639367"/>
            <a:ext cx="8428800" cy="5250400"/>
          </a:xfrm>
          <a:prstGeom prst="rect">
            <a:avLst/>
          </a:prstGeom>
        </p:spPr>
        <p:txBody>
          <a:bodyPr spcFirstLastPara="1" wrap="square" lIns="121897" tIns="121897" rIns="121897" bIns="121897" anchor="t" anchorCtr="0">
            <a:noAutofit/>
          </a:bodyPr>
          <a:lstStyle/>
          <a:p>
            <a:pPr>
              <a:lnSpc>
                <a:spcPct val="150000"/>
              </a:lnSpc>
              <a:buChar char="➔"/>
            </a:pPr>
            <a:r>
              <a:rPr lang="en" dirty="0"/>
              <a:t>Assess students more often; informal pre-assessments will be key!</a:t>
            </a:r>
            <a:endParaRPr dirty="0"/>
          </a:p>
          <a:p>
            <a:pPr lvl="1">
              <a:lnSpc>
                <a:spcPct val="150000"/>
              </a:lnSpc>
              <a:spcBef>
                <a:spcPts val="0"/>
              </a:spcBef>
              <a:buChar char="◆"/>
            </a:pPr>
            <a:r>
              <a:rPr lang="en" dirty="0"/>
              <a:t>Expect there to be gaps in student knowledge</a:t>
            </a:r>
            <a:endParaRPr dirty="0"/>
          </a:p>
          <a:p>
            <a:pPr lvl="1">
              <a:lnSpc>
                <a:spcPct val="150000"/>
              </a:lnSpc>
              <a:spcBef>
                <a:spcPts val="0"/>
              </a:spcBef>
              <a:buChar char="◆"/>
            </a:pPr>
            <a:r>
              <a:rPr lang="en" dirty="0"/>
              <a:t>Use the same pre-assessment at the end to gage student growth</a:t>
            </a:r>
            <a:endParaRPr dirty="0"/>
          </a:p>
          <a:p>
            <a:pPr lvl="1">
              <a:lnSpc>
                <a:spcPct val="150000"/>
              </a:lnSpc>
              <a:spcBef>
                <a:spcPts val="0"/>
              </a:spcBef>
              <a:buChar char="◆"/>
            </a:pPr>
            <a:r>
              <a:rPr lang="en" dirty="0"/>
              <a:t>Never grade pre-assessments</a:t>
            </a:r>
            <a:endParaRPr dirty="0"/>
          </a:p>
          <a:p>
            <a:pPr lvl="1">
              <a:lnSpc>
                <a:spcPct val="150000"/>
              </a:lnSpc>
              <a:spcBef>
                <a:spcPts val="0"/>
              </a:spcBef>
              <a:buChar char="◆"/>
            </a:pPr>
            <a:r>
              <a:rPr lang="en" dirty="0"/>
              <a:t>Use the prior grade level teacher as a resource if large gaps are noticed and brainstorm ways to bridge the gap</a:t>
            </a:r>
            <a:endParaRPr dirty="0"/>
          </a:p>
          <a:p>
            <a:pPr lvl="1">
              <a:lnSpc>
                <a:spcPct val="150000"/>
              </a:lnSpc>
              <a:spcBef>
                <a:spcPts val="0"/>
              </a:spcBef>
              <a:buChar char="◆"/>
            </a:pPr>
            <a:r>
              <a:rPr lang="en" dirty="0"/>
              <a:t>Entrance Slips; 4 Corners; Graffiti Wall; </a:t>
            </a:r>
            <a:endParaRPr lang="en" dirty="0" smtClean="0"/>
          </a:p>
          <a:p>
            <a:pPr marL="795847" lvl="1" indent="0">
              <a:lnSpc>
                <a:spcPct val="150000"/>
              </a:lnSpc>
              <a:spcBef>
                <a:spcPts val="0"/>
              </a:spcBef>
              <a:buNone/>
            </a:pPr>
            <a:r>
              <a:rPr lang="en" dirty="0"/>
              <a:t> </a:t>
            </a:r>
            <a:r>
              <a:rPr lang="en" dirty="0" smtClean="0"/>
              <a:t>     Hardest </a:t>
            </a:r>
            <a:r>
              <a:rPr lang="en" dirty="0"/>
              <a:t>First; Kahoot; KWL; etc.</a:t>
            </a:r>
            <a:endParaRPr dirty="0"/>
          </a:p>
        </p:txBody>
      </p:sp>
    </p:spTree>
    <p:extLst>
      <p:ext uri="{BB962C8B-B14F-4D97-AF65-F5344CB8AC3E}">
        <p14:creationId xmlns:p14="http://schemas.microsoft.com/office/powerpoint/2010/main" val="2813846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body" idx="1"/>
          </p:nvPr>
        </p:nvSpPr>
        <p:spPr>
          <a:xfrm>
            <a:off x="413800" y="727033"/>
            <a:ext cx="8428800" cy="5175200"/>
          </a:xfrm>
          <a:prstGeom prst="rect">
            <a:avLst/>
          </a:prstGeom>
        </p:spPr>
        <p:txBody>
          <a:bodyPr spcFirstLastPara="1" wrap="square" lIns="121897" tIns="121897" rIns="121897" bIns="121897" anchor="t" anchorCtr="0">
            <a:noAutofit/>
          </a:bodyPr>
          <a:lstStyle/>
          <a:p>
            <a:pPr>
              <a:buChar char="➔"/>
            </a:pPr>
            <a:r>
              <a:rPr lang="en" dirty="0"/>
              <a:t>Scaffolding</a:t>
            </a:r>
            <a:endParaRPr dirty="0"/>
          </a:p>
          <a:p>
            <a:pPr lvl="1">
              <a:lnSpc>
                <a:spcPct val="150000"/>
              </a:lnSpc>
              <a:spcBef>
                <a:spcPts val="0"/>
              </a:spcBef>
              <a:buChar char="◆"/>
            </a:pPr>
            <a:r>
              <a:rPr lang="en" dirty="0"/>
              <a:t>Add support when needed, then remove once mastered</a:t>
            </a:r>
            <a:endParaRPr dirty="0"/>
          </a:p>
          <a:p>
            <a:pPr lvl="1">
              <a:lnSpc>
                <a:spcPct val="150000"/>
              </a:lnSpc>
              <a:spcBef>
                <a:spcPts val="0"/>
              </a:spcBef>
              <a:buChar char="◆"/>
            </a:pPr>
            <a:r>
              <a:rPr lang="en" dirty="0"/>
              <a:t>Pre-teach vocabulary; display visual aids, and USE them; access prior knowledge; think aloud</a:t>
            </a:r>
            <a:endParaRPr dirty="0"/>
          </a:p>
          <a:p>
            <a:pPr>
              <a:buChar char="➔"/>
            </a:pPr>
            <a:r>
              <a:rPr lang="en" dirty="0"/>
              <a:t>Differentiating </a:t>
            </a:r>
            <a:endParaRPr dirty="0"/>
          </a:p>
          <a:p>
            <a:pPr lvl="1">
              <a:lnSpc>
                <a:spcPct val="150000"/>
              </a:lnSpc>
              <a:spcBef>
                <a:spcPts val="0"/>
              </a:spcBef>
              <a:buChar char="◆"/>
            </a:pPr>
            <a:r>
              <a:rPr lang="en" dirty="0"/>
              <a:t>Will be needed for more students than ever before</a:t>
            </a:r>
            <a:endParaRPr dirty="0"/>
          </a:p>
          <a:p>
            <a:pPr lvl="1">
              <a:lnSpc>
                <a:spcPct val="150000"/>
              </a:lnSpc>
              <a:spcBef>
                <a:spcPts val="0"/>
              </a:spcBef>
              <a:buChar char="◆"/>
            </a:pPr>
            <a:r>
              <a:rPr lang="en" dirty="0"/>
              <a:t>3 ways:  change content; change process; change student product</a:t>
            </a:r>
            <a:endParaRPr dirty="0"/>
          </a:p>
          <a:p>
            <a:pPr lvl="1">
              <a:lnSpc>
                <a:spcPct val="150000"/>
              </a:lnSpc>
              <a:spcBef>
                <a:spcPts val="0"/>
              </a:spcBef>
              <a:buChar char="◆"/>
            </a:pPr>
            <a:r>
              <a:rPr lang="en" dirty="0"/>
              <a:t>Always end with the same objective</a:t>
            </a:r>
            <a:endParaRPr dirty="0"/>
          </a:p>
          <a:p>
            <a:pPr lvl="1">
              <a:spcBef>
                <a:spcPts val="0"/>
              </a:spcBef>
              <a:buChar char="◆"/>
            </a:pPr>
            <a:r>
              <a:rPr lang="en" dirty="0"/>
              <a:t>Tiered Assignments</a:t>
            </a:r>
            <a:endParaRPr dirty="0"/>
          </a:p>
          <a:p>
            <a:pPr marL="1219170" indent="0">
              <a:spcBef>
                <a:spcPts val="2133"/>
              </a:spcBef>
              <a:buNone/>
            </a:pPr>
            <a:endParaRPr dirty="0"/>
          </a:p>
          <a:p>
            <a:pPr marL="1219170" indent="0">
              <a:spcBef>
                <a:spcPts val="2133"/>
              </a:spcBef>
              <a:buNone/>
            </a:pPr>
            <a:endParaRPr dirty="0"/>
          </a:p>
          <a:p>
            <a:pPr marL="1828754" indent="0">
              <a:spcBef>
                <a:spcPts val="2133"/>
              </a:spcBef>
              <a:spcAft>
                <a:spcPts val="2133"/>
              </a:spcAft>
              <a:buNone/>
            </a:pPr>
            <a:endParaRPr dirty="0"/>
          </a:p>
        </p:txBody>
      </p:sp>
      <p:sp>
        <p:nvSpPr>
          <p:cNvPr id="96" name="Google Shape;96;p17"/>
          <p:cNvSpPr/>
          <p:nvPr/>
        </p:nvSpPr>
        <p:spPr>
          <a:xfrm>
            <a:off x="7005400" y="5088167"/>
            <a:ext cx="1604000" cy="1124400"/>
          </a:xfrm>
          <a:prstGeom prst="roundRect">
            <a:avLst>
              <a:gd name="adj" fmla="val 16667"/>
            </a:avLst>
          </a:prstGeom>
          <a:solidFill>
            <a:srgbClr val="FFFFFF"/>
          </a:solidFill>
          <a:ln w="9525" cap="flat" cmpd="sng">
            <a:solidFill>
              <a:srgbClr val="000000"/>
            </a:solidFill>
            <a:prstDash val="solid"/>
            <a:round/>
            <a:headEnd type="none" w="sm" len="sm"/>
            <a:tailEnd type="none" w="sm" len="sm"/>
          </a:ln>
        </p:spPr>
        <p:txBody>
          <a:bodyPr spcFirstLastPara="1" wrap="square" lIns="121897" tIns="121897" rIns="121897" bIns="121897" anchor="ctr" anchorCtr="0">
            <a:noAutofit/>
          </a:bodyPr>
          <a:lstStyle/>
          <a:p>
            <a:endParaRPr/>
          </a:p>
        </p:txBody>
      </p:sp>
      <p:sp>
        <p:nvSpPr>
          <p:cNvPr id="97" name="Google Shape;97;p17"/>
          <p:cNvSpPr txBox="1"/>
          <p:nvPr/>
        </p:nvSpPr>
        <p:spPr>
          <a:xfrm>
            <a:off x="7187584" y="5272367"/>
            <a:ext cx="1272000" cy="756000"/>
          </a:xfrm>
          <a:prstGeom prst="rect">
            <a:avLst/>
          </a:prstGeom>
          <a:noFill/>
          <a:ln>
            <a:noFill/>
          </a:ln>
        </p:spPr>
        <p:txBody>
          <a:bodyPr spcFirstLastPara="1" wrap="square" lIns="121897" tIns="121897" rIns="121897" bIns="121897" anchor="t" anchorCtr="0">
            <a:noAutofit/>
          </a:bodyPr>
          <a:lstStyle/>
          <a:p>
            <a:pPr algn="ctr"/>
            <a:r>
              <a:rPr lang="en">
                <a:latin typeface="Lato"/>
                <a:ea typeface="Lato"/>
                <a:cs typeface="Lato"/>
                <a:sym typeface="Lato"/>
              </a:rPr>
              <a:t>On-Level Task</a:t>
            </a:r>
            <a:endParaRPr>
              <a:latin typeface="Lato"/>
              <a:ea typeface="Lato"/>
              <a:cs typeface="Lato"/>
              <a:sym typeface="Lato"/>
            </a:endParaRPr>
          </a:p>
        </p:txBody>
      </p:sp>
      <p:sp>
        <p:nvSpPr>
          <p:cNvPr id="98" name="Google Shape;98;p17"/>
          <p:cNvSpPr/>
          <p:nvPr/>
        </p:nvSpPr>
        <p:spPr>
          <a:xfrm>
            <a:off x="9475000" y="5088167"/>
            <a:ext cx="1604000" cy="1124400"/>
          </a:xfrm>
          <a:prstGeom prst="roundRect">
            <a:avLst>
              <a:gd name="adj" fmla="val 16667"/>
            </a:avLst>
          </a:prstGeom>
          <a:solidFill>
            <a:srgbClr val="FFFFFF"/>
          </a:solidFill>
          <a:ln w="9525" cap="flat" cmpd="sng">
            <a:solidFill>
              <a:srgbClr val="000000"/>
            </a:solidFill>
            <a:prstDash val="solid"/>
            <a:round/>
            <a:headEnd type="none" w="sm" len="sm"/>
            <a:tailEnd type="none" w="sm" len="sm"/>
          </a:ln>
        </p:spPr>
        <p:txBody>
          <a:bodyPr spcFirstLastPara="1" wrap="square" lIns="121897" tIns="121897" rIns="121897" bIns="121897" anchor="ctr" anchorCtr="0">
            <a:noAutofit/>
          </a:bodyPr>
          <a:lstStyle/>
          <a:p>
            <a:endParaRPr/>
          </a:p>
        </p:txBody>
      </p:sp>
      <p:sp>
        <p:nvSpPr>
          <p:cNvPr id="99" name="Google Shape;99;p17"/>
          <p:cNvSpPr/>
          <p:nvPr/>
        </p:nvSpPr>
        <p:spPr>
          <a:xfrm>
            <a:off x="4535800" y="5088167"/>
            <a:ext cx="1604000" cy="1124400"/>
          </a:xfrm>
          <a:prstGeom prst="roundRect">
            <a:avLst>
              <a:gd name="adj" fmla="val 16667"/>
            </a:avLst>
          </a:prstGeom>
          <a:solidFill>
            <a:srgbClr val="FFFFFF"/>
          </a:solidFill>
          <a:ln w="9525" cap="flat" cmpd="sng">
            <a:solidFill>
              <a:srgbClr val="000000"/>
            </a:solidFill>
            <a:prstDash val="solid"/>
            <a:round/>
            <a:headEnd type="none" w="sm" len="sm"/>
            <a:tailEnd type="none" w="sm" len="sm"/>
          </a:ln>
        </p:spPr>
        <p:txBody>
          <a:bodyPr spcFirstLastPara="1" wrap="square" lIns="121897" tIns="121897" rIns="121897" bIns="121897" anchor="ctr" anchorCtr="0">
            <a:noAutofit/>
          </a:bodyPr>
          <a:lstStyle/>
          <a:p>
            <a:endParaRPr/>
          </a:p>
        </p:txBody>
      </p:sp>
      <p:sp>
        <p:nvSpPr>
          <p:cNvPr id="100" name="Google Shape;100;p17"/>
          <p:cNvSpPr txBox="1"/>
          <p:nvPr/>
        </p:nvSpPr>
        <p:spPr>
          <a:xfrm>
            <a:off x="9475000" y="5272367"/>
            <a:ext cx="1604000" cy="756000"/>
          </a:xfrm>
          <a:prstGeom prst="rect">
            <a:avLst/>
          </a:prstGeom>
          <a:noFill/>
          <a:ln>
            <a:noFill/>
          </a:ln>
        </p:spPr>
        <p:txBody>
          <a:bodyPr spcFirstLastPara="1" wrap="square" lIns="121897" tIns="121897" rIns="121897" bIns="121897" anchor="t" anchorCtr="0">
            <a:noAutofit/>
          </a:bodyPr>
          <a:lstStyle/>
          <a:p>
            <a:pPr algn="ctr"/>
            <a:r>
              <a:rPr lang="en">
                <a:latin typeface="Lato"/>
                <a:ea typeface="Lato"/>
                <a:cs typeface="Lato"/>
                <a:sym typeface="Lato"/>
              </a:rPr>
              <a:t>Above-Level Task</a:t>
            </a:r>
            <a:endParaRPr>
              <a:latin typeface="Lato"/>
              <a:ea typeface="Lato"/>
              <a:cs typeface="Lato"/>
              <a:sym typeface="Lato"/>
            </a:endParaRPr>
          </a:p>
        </p:txBody>
      </p:sp>
      <p:sp>
        <p:nvSpPr>
          <p:cNvPr id="101" name="Google Shape;101;p17"/>
          <p:cNvSpPr txBox="1"/>
          <p:nvPr/>
        </p:nvSpPr>
        <p:spPr>
          <a:xfrm>
            <a:off x="4535800" y="5272372"/>
            <a:ext cx="1604000" cy="756000"/>
          </a:xfrm>
          <a:prstGeom prst="rect">
            <a:avLst/>
          </a:prstGeom>
          <a:noFill/>
          <a:ln>
            <a:noFill/>
          </a:ln>
        </p:spPr>
        <p:txBody>
          <a:bodyPr spcFirstLastPara="1" wrap="square" lIns="121897" tIns="121897" rIns="121897" bIns="121897" anchor="t" anchorCtr="0">
            <a:noAutofit/>
          </a:bodyPr>
          <a:lstStyle/>
          <a:p>
            <a:pPr algn="ctr"/>
            <a:r>
              <a:rPr lang="en" dirty="0">
                <a:latin typeface="Lato"/>
                <a:ea typeface="Lato"/>
                <a:cs typeface="Lato"/>
                <a:sym typeface="Lato"/>
              </a:rPr>
              <a:t>Below-Level Task</a:t>
            </a:r>
            <a:endParaRPr dirty="0">
              <a:latin typeface="Lato"/>
              <a:ea typeface="Lato"/>
              <a:cs typeface="Lato"/>
              <a:sym typeface="Lato"/>
            </a:endParaRPr>
          </a:p>
        </p:txBody>
      </p:sp>
      <p:sp>
        <p:nvSpPr>
          <p:cNvPr id="102" name="Google Shape;102;p17"/>
          <p:cNvSpPr/>
          <p:nvPr/>
        </p:nvSpPr>
        <p:spPr>
          <a:xfrm>
            <a:off x="8641784" y="5272367"/>
            <a:ext cx="773200" cy="756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897" tIns="121897" rIns="121897" bIns="121897" anchor="ctr" anchorCtr="0">
            <a:noAutofit/>
          </a:bodyPr>
          <a:lstStyle/>
          <a:p>
            <a:endParaRPr/>
          </a:p>
        </p:txBody>
      </p:sp>
      <p:sp>
        <p:nvSpPr>
          <p:cNvPr id="103" name="Google Shape;103;p17"/>
          <p:cNvSpPr/>
          <p:nvPr/>
        </p:nvSpPr>
        <p:spPr>
          <a:xfrm rot="10800000">
            <a:off x="6232216" y="5272371"/>
            <a:ext cx="773200" cy="756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897" tIns="121897" rIns="121897" bIns="121897" anchor="ctr" anchorCtr="0">
            <a:noAutofit/>
          </a:bodyPr>
          <a:lstStyle/>
          <a:p>
            <a:endParaRPr/>
          </a:p>
        </p:txBody>
      </p:sp>
    </p:spTree>
    <p:extLst>
      <p:ext uri="{BB962C8B-B14F-4D97-AF65-F5344CB8AC3E}">
        <p14:creationId xmlns:p14="http://schemas.microsoft.com/office/powerpoint/2010/main" val="2563356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body" idx="1"/>
          </p:nvPr>
        </p:nvSpPr>
        <p:spPr>
          <a:xfrm>
            <a:off x="178167" y="696867"/>
            <a:ext cx="8428800" cy="5319600"/>
          </a:xfrm>
          <a:prstGeom prst="rect">
            <a:avLst/>
          </a:prstGeom>
        </p:spPr>
        <p:txBody>
          <a:bodyPr spcFirstLastPara="1" wrap="square" lIns="121897" tIns="121897" rIns="121897" bIns="121897" anchor="t" anchorCtr="0">
            <a:noAutofit/>
          </a:bodyPr>
          <a:lstStyle/>
          <a:p>
            <a:pPr>
              <a:lnSpc>
                <a:spcPct val="150000"/>
              </a:lnSpc>
              <a:buChar char="➔"/>
            </a:pPr>
            <a:r>
              <a:rPr lang="en" dirty="0"/>
              <a:t>Universal Design for Learning</a:t>
            </a:r>
            <a:endParaRPr dirty="0"/>
          </a:p>
          <a:p>
            <a:pPr lvl="1">
              <a:lnSpc>
                <a:spcPct val="150000"/>
              </a:lnSpc>
              <a:spcBef>
                <a:spcPts val="0"/>
              </a:spcBef>
              <a:buChar char="◆"/>
            </a:pPr>
            <a:r>
              <a:rPr lang="en" dirty="0"/>
              <a:t>Offer/present information in more than 1 format</a:t>
            </a:r>
            <a:endParaRPr dirty="0"/>
          </a:p>
          <a:p>
            <a:pPr lvl="2">
              <a:lnSpc>
                <a:spcPct val="150000"/>
              </a:lnSpc>
              <a:spcBef>
                <a:spcPts val="0"/>
              </a:spcBef>
              <a:buChar char="●"/>
            </a:pPr>
            <a:r>
              <a:rPr lang="en" dirty="0"/>
              <a:t>Text, audio, hands-on</a:t>
            </a:r>
            <a:endParaRPr dirty="0"/>
          </a:p>
          <a:p>
            <a:pPr lvl="1">
              <a:lnSpc>
                <a:spcPct val="150000"/>
              </a:lnSpc>
              <a:spcBef>
                <a:spcPts val="0"/>
              </a:spcBef>
              <a:buChar char="◆"/>
            </a:pPr>
            <a:r>
              <a:rPr lang="en" dirty="0"/>
              <a:t>More than 1 way to show what they know</a:t>
            </a:r>
            <a:endParaRPr dirty="0"/>
          </a:p>
          <a:p>
            <a:pPr lvl="2">
              <a:lnSpc>
                <a:spcPct val="150000"/>
              </a:lnSpc>
              <a:spcBef>
                <a:spcPts val="0"/>
              </a:spcBef>
              <a:buChar char="●"/>
            </a:pPr>
            <a:r>
              <a:rPr lang="en" dirty="0"/>
              <a:t>Group projects*, oral presentations, paper/pencil</a:t>
            </a:r>
            <a:endParaRPr dirty="0"/>
          </a:p>
          <a:p>
            <a:pPr lvl="1">
              <a:lnSpc>
                <a:spcPct val="150000"/>
              </a:lnSpc>
              <a:spcBef>
                <a:spcPts val="0"/>
              </a:spcBef>
              <a:buChar char="◆"/>
            </a:pPr>
            <a:r>
              <a:rPr lang="en" dirty="0"/>
              <a:t>Engagement by giving choices</a:t>
            </a:r>
            <a:endParaRPr dirty="0"/>
          </a:p>
          <a:p>
            <a:pPr>
              <a:lnSpc>
                <a:spcPct val="150000"/>
              </a:lnSpc>
              <a:buChar char="➔"/>
            </a:pPr>
            <a:r>
              <a:rPr lang="en" dirty="0"/>
              <a:t>Find a way to use your online platform daily as being in the classroom everyday is not guaranteed.</a:t>
            </a:r>
            <a:endParaRPr dirty="0"/>
          </a:p>
          <a:p>
            <a:pPr marL="0" indent="0">
              <a:spcBef>
                <a:spcPts val="2133"/>
              </a:spcBef>
              <a:spcAft>
                <a:spcPts val="2133"/>
              </a:spcAft>
              <a:buNone/>
            </a:pPr>
            <a:r>
              <a:rPr lang="en" dirty="0"/>
              <a:t>We are all in this together; we must lean on </a:t>
            </a:r>
            <a:r>
              <a:rPr lang="en" dirty="0" smtClean="0"/>
              <a:t>each </a:t>
            </a:r>
            <a:r>
              <a:rPr lang="en" dirty="0"/>
              <a:t>other for support.</a:t>
            </a:r>
            <a:endParaRPr dirty="0"/>
          </a:p>
        </p:txBody>
      </p:sp>
    </p:spTree>
    <p:extLst>
      <p:ext uri="{BB962C8B-B14F-4D97-AF65-F5344CB8AC3E}">
        <p14:creationId xmlns:p14="http://schemas.microsoft.com/office/powerpoint/2010/main" val="11227078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0663-C352-4F35-A266-F6D975A53351}"/>
              </a:ext>
            </a:extLst>
          </p:cNvPr>
          <p:cNvSpPr>
            <a:spLocks noGrp="1"/>
          </p:cNvSpPr>
          <p:nvPr>
            <p:ph type="title"/>
          </p:nvPr>
        </p:nvSpPr>
        <p:spPr/>
        <p:txBody>
          <a:bodyPr/>
          <a:lstStyle/>
          <a:p>
            <a:r>
              <a:rPr lang="en-US" dirty="0"/>
              <a:t>For Parents</a:t>
            </a:r>
          </a:p>
        </p:txBody>
      </p:sp>
      <p:sp>
        <p:nvSpPr>
          <p:cNvPr id="3" name="Content Placeholder 2">
            <a:extLst>
              <a:ext uri="{FF2B5EF4-FFF2-40B4-BE49-F238E27FC236}">
                <a16:creationId xmlns:a16="http://schemas.microsoft.com/office/drawing/2014/main" id="{62CBAD03-5124-4A1C-B7DD-02908990828B}"/>
              </a:ext>
            </a:extLst>
          </p:cNvPr>
          <p:cNvSpPr>
            <a:spLocks noGrp="1"/>
          </p:cNvSpPr>
          <p:nvPr>
            <p:ph idx="1"/>
          </p:nvPr>
        </p:nvSpPr>
        <p:spPr/>
        <p:txBody>
          <a:bodyPr/>
          <a:lstStyle/>
          <a:p>
            <a:r>
              <a:rPr lang="en-US" dirty="0"/>
              <a:t>Simplify/streamline communication</a:t>
            </a:r>
          </a:p>
          <a:p>
            <a:r>
              <a:rPr lang="en-US" dirty="0"/>
              <a:t>Make involvement easy</a:t>
            </a:r>
          </a:p>
        </p:txBody>
      </p:sp>
    </p:spTree>
    <p:extLst>
      <p:ext uri="{BB962C8B-B14F-4D97-AF65-F5344CB8AC3E}">
        <p14:creationId xmlns:p14="http://schemas.microsoft.com/office/powerpoint/2010/main" val="18732281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7338-36AD-4CEB-B52E-8465E8FCF7F3}"/>
              </a:ext>
            </a:extLst>
          </p:cNvPr>
          <p:cNvSpPr>
            <a:spLocks noGrp="1"/>
          </p:cNvSpPr>
          <p:nvPr>
            <p:ph type="title"/>
          </p:nvPr>
        </p:nvSpPr>
        <p:spPr/>
        <p:txBody>
          <a:bodyPr>
            <a:normAutofit fontScale="90000"/>
          </a:bodyPr>
          <a:lstStyle/>
          <a:p>
            <a:r>
              <a:rPr lang="en-US" dirty="0"/>
              <a:t>Don’t forget yourself!</a:t>
            </a:r>
            <a:br>
              <a:rPr lang="en-US" dirty="0"/>
            </a:br>
            <a:r>
              <a:rPr lang="en-US" dirty="0"/>
              <a:t>Intentionally take time to take care of yourself.</a:t>
            </a:r>
          </a:p>
        </p:txBody>
      </p:sp>
      <p:sp>
        <p:nvSpPr>
          <p:cNvPr id="3" name="Content Placeholder 2">
            <a:extLst>
              <a:ext uri="{FF2B5EF4-FFF2-40B4-BE49-F238E27FC236}">
                <a16:creationId xmlns:a16="http://schemas.microsoft.com/office/drawing/2014/main" id="{7EB471D7-2B33-45C4-98E9-11EEED6C1F57}"/>
              </a:ext>
            </a:extLst>
          </p:cNvPr>
          <p:cNvSpPr>
            <a:spLocks noGrp="1"/>
          </p:cNvSpPr>
          <p:nvPr>
            <p:ph idx="1"/>
          </p:nvPr>
        </p:nvSpPr>
        <p:spPr/>
        <p:txBody>
          <a:bodyPr/>
          <a:lstStyle/>
          <a:p>
            <a:r>
              <a:rPr lang="en-US" dirty="0"/>
              <a:t>Sleep</a:t>
            </a:r>
          </a:p>
          <a:p>
            <a:r>
              <a:rPr lang="en-US" dirty="0"/>
              <a:t>Eating</a:t>
            </a:r>
          </a:p>
          <a:p>
            <a:r>
              <a:rPr lang="en-US" dirty="0"/>
              <a:t>Time with God</a:t>
            </a:r>
          </a:p>
          <a:p>
            <a:r>
              <a:rPr lang="en-US" dirty="0"/>
              <a:t>Relationships with those who love you</a:t>
            </a:r>
          </a:p>
          <a:p>
            <a:r>
              <a:rPr lang="en-US" dirty="0"/>
              <a:t>How can you walk away when you need to?</a:t>
            </a:r>
          </a:p>
          <a:p>
            <a:r>
              <a:rPr lang="en-US" dirty="0"/>
              <a:t>Permission to say, “No thank you. Not at this time.”</a:t>
            </a:r>
          </a:p>
        </p:txBody>
      </p:sp>
    </p:spTree>
    <p:extLst>
      <p:ext uri="{BB962C8B-B14F-4D97-AF65-F5344CB8AC3E}">
        <p14:creationId xmlns:p14="http://schemas.microsoft.com/office/powerpoint/2010/main" val="382768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558800" y="840300"/>
            <a:ext cx="11045500" cy="2056000"/>
          </a:xfrm>
          <a:prstGeom prst="rect">
            <a:avLst/>
          </a:prstGeom>
        </p:spPr>
        <p:txBody>
          <a:bodyPr spcFirstLastPara="1" wrap="square" lIns="121897" tIns="121897" rIns="121897" bIns="121897" anchor="t" anchorCtr="0">
            <a:noAutofit/>
          </a:bodyPr>
          <a:lstStyle/>
          <a:p>
            <a:pPr>
              <a:spcBef>
                <a:spcPts val="0"/>
              </a:spcBef>
            </a:pPr>
            <a:r>
              <a:rPr lang="en-US" dirty="0" smtClean="0"/>
              <a:t>Looking at Social Emotional </a:t>
            </a:r>
            <a:br>
              <a:rPr lang="en-US" dirty="0" smtClean="0"/>
            </a:br>
            <a:r>
              <a:rPr lang="en-US" dirty="0" smtClean="0"/>
              <a:t>				Needs</a:t>
            </a:r>
            <a:endParaRPr dirty="0"/>
          </a:p>
        </p:txBody>
      </p:sp>
      <p:sp>
        <p:nvSpPr>
          <p:cNvPr id="73" name="Google Shape;73;p13"/>
          <p:cNvSpPr txBox="1">
            <a:spLocks noGrp="1"/>
          </p:cNvSpPr>
          <p:nvPr>
            <p:ph type="subTitle" idx="1"/>
          </p:nvPr>
        </p:nvSpPr>
        <p:spPr>
          <a:xfrm>
            <a:off x="3187023" y="4317933"/>
            <a:ext cx="8442000" cy="1655600"/>
          </a:xfrm>
          <a:prstGeom prst="rect">
            <a:avLst/>
          </a:prstGeom>
        </p:spPr>
        <p:txBody>
          <a:bodyPr spcFirstLastPara="1" wrap="square" lIns="121897" tIns="121897" rIns="121897" bIns="121897" anchor="b" anchorCtr="0">
            <a:noAutofit/>
          </a:bodyPr>
          <a:lstStyle/>
          <a:p>
            <a:pPr>
              <a:spcBef>
                <a:spcPts val="0"/>
              </a:spcBef>
            </a:pPr>
            <a:r>
              <a:rPr lang="en" dirty="0" smtClean="0"/>
              <a:t> </a:t>
            </a:r>
            <a:endParaRPr dirty="0"/>
          </a:p>
        </p:txBody>
      </p:sp>
    </p:spTree>
    <p:extLst>
      <p:ext uri="{BB962C8B-B14F-4D97-AF65-F5344CB8AC3E}">
        <p14:creationId xmlns:p14="http://schemas.microsoft.com/office/powerpoint/2010/main" val="2594825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5160" y="491773"/>
            <a:ext cx="5309616" cy="3137501"/>
          </a:xfrm>
          <a:prstGeom prst="rect">
            <a:avLst/>
          </a:prstGeom>
        </p:spPr>
      </p:pic>
      <p:sp>
        <p:nvSpPr>
          <p:cNvPr id="5" name="TextBox 4"/>
          <p:cNvSpPr txBox="1"/>
          <p:nvPr/>
        </p:nvSpPr>
        <p:spPr>
          <a:xfrm>
            <a:off x="2148840" y="3429000"/>
            <a:ext cx="8321040" cy="1569660"/>
          </a:xfrm>
          <a:prstGeom prst="rect">
            <a:avLst/>
          </a:prstGeom>
          <a:noFill/>
        </p:spPr>
        <p:txBody>
          <a:bodyPr wrap="square" rtlCol="0">
            <a:spAutoFit/>
          </a:bodyPr>
          <a:lstStyle/>
          <a:p>
            <a:pPr algn="ctr"/>
            <a:r>
              <a:rPr lang="en-US" sz="3200" dirty="0" smtClean="0"/>
              <a:t>For more information about LASE, </a:t>
            </a:r>
          </a:p>
          <a:p>
            <a:pPr algn="ctr"/>
            <a:r>
              <a:rPr lang="en-US" sz="3200" dirty="0" smtClean="0"/>
              <a:t>log onto </a:t>
            </a:r>
            <a:r>
              <a:rPr lang="en-US" sz="3200" dirty="0" smtClean="0">
                <a:hlinkClick r:id="rId3"/>
              </a:rPr>
              <a:t>www.lutheranspecialed.org</a:t>
            </a:r>
            <a:r>
              <a:rPr lang="en-US" sz="3200" dirty="0" smtClean="0"/>
              <a:t> </a:t>
            </a:r>
            <a:r>
              <a:rPr lang="en-US" sz="3200" smtClean="0"/>
              <a:t>or </a:t>
            </a:r>
          </a:p>
          <a:p>
            <a:pPr algn="ctr"/>
            <a:r>
              <a:rPr lang="en-US" sz="3200" smtClean="0"/>
              <a:t>email as info@lutheranspecialed.org</a:t>
            </a:r>
            <a:endParaRPr lang="en-US" sz="3200" dirty="0"/>
          </a:p>
        </p:txBody>
      </p:sp>
    </p:spTree>
    <p:extLst>
      <p:ext uri="{BB962C8B-B14F-4D97-AF65-F5344CB8AC3E}">
        <p14:creationId xmlns:p14="http://schemas.microsoft.com/office/powerpoint/2010/main" val="409840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74D76A-FBD4-4F45-92F8-58EC55F6C9C9}"/>
              </a:ext>
            </a:extLst>
          </p:cNvPr>
          <p:cNvSpPr>
            <a:spLocks noGrp="1"/>
          </p:cNvSpPr>
          <p:nvPr>
            <p:ph type="title"/>
          </p:nvPr>
        </p:nvSpPr>
        <p:spPr/>
        <p:txBody>
          <a:bodyPr/>
          <a:lstStyle/>
          <a:p>
            <a:r>
              <a:rPr lang="en-US" dirty="0"/>
              <a:t>What we know:</a:t>
            </a:r>
          </a:p>
        </p:txBody>
      </p:sp>
      <p:sp>
        <p:nvSpPr>
          <p:cNvPr id="5" name="Content Placeholder 4">
            <a:extLst>
              <a:ext uri="{FF2B5EF4-FFF2-40B4-BE49-F238E27FC236}">
                <a16:creationId xmlns:a16="http://schemas.microsoft.com/office/drawing/2014/main" id="{156A7C1B-2EC3-43E3-8AD0-D0F385D81EE5}"/>
              </a:ext>
            </a:extLst>
          </p:cNvPr>
          <p:cNvSpPr>
            <a:spLocks noGrp="1"/>
          </p:cNvSpPr>
          <p:nvPr>
            <p:ph idx="1"/>
          </p:nvPr>
        </p:nvSpPr>
        <p:spPr/>
        <p:txBody>
          <a:bodyPr/>
          <a:lstStyle/>
          <a:p>
            <a:r>
              <a:rPr lang="en-US" dirty="0"/>
              <a:t>Remote teaching/learning was stressful</a:t>
            </a:r>
          </a:p>
          <a:p>
            <a:r>
              <a:rPr lang="en-US" dirty="0"/>
              <a:t>Loss of control was stressful</a:t>
            </a:r>
          </a:p>
          <a:p>
            <a:r>
              <a:rPr lang="en-US" dirty="0"/>
              <a:t>Being isolated from friends was stressful</a:t>
            </a:r>
          </a:p>
          <a:p>
            <a:r>
              <a:rPr lang="en-US" dirty="0"/>
              <a:t>Unpredictability of current situation is stressful</a:t>
            </a:r>
          </a:p>
        </p:txBody>
      </p:sp>
    </p:spTree>
    <p:extLst>
      <p:ext uri="{BB962C8B-B14F-4D97-AF65-F5344CB8AC3E}">
        <p14:creationId xmlns:p14="http://schemas.microsoft.com/office/powerpoint/2010/main" val="3292957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81F4-F953-49B5-BD69-DF9F17892A95}"/>
              </a:ext>
            </a:extLst>
          </p:cNvPr>
          <p:cNvSpPr>
            <a:spLocks noGrp="1"/>
          </p:cNvSpPr>
          <p:nvPr>
            <p:ph type="title"/>
          </p:nvPr>
        </p:nvSpPr>
        <p:spPr/>
        <p:txBody>
          <a:bodyPr/>
          <a:lstStyle/>
          <a:p>
            <a:r>
              <a:rPr lang="en-US" dirty="0"/>
              <a:t>Therefore…</a:t>
            </a:r>
          </a:p>
        </p:txBody>
      </p:sp>
      <p:sp>
        <p:nvSpPr>
          <p:cNvPr id="3" name="Content Placeholder 2">
            <a:extLst>
              <a:ext uri="{FF2B5EF4-FFF2-40B4-BE49-F238E27FC236}">
                <a16:creationId xmlns:a16="http://schemas.microsoft.com/office/drawing/2014/main" id="{9A3084EC-33D9-4AF6-8CA6-04B3FC8FC481}"/>
              </a:ext>
            </a:extLst>
          </p:cNvPr>
          <p:cNvSpPr>
            <a:spLocks noGrp="1"/>
          </p:cNvSpPr>
          <p:nvPr>
            <p:ph idx="1"/>
          </p:nvPr>
        </p:nvSpPr>
        <p:spPr/>
        <p:txBody>
          <a:bodyPr/>
          <a:lstStyle/>
          <a:p>
            <a:r>
              <a:rPr lang="en-US" dirty="0"/>
              <a:t>Even our most successful students probably didn’t master and retain what we would normally expect them to.</a:t>
            </a:r>
          </a:p>
          <a:p>
            <a:r>
              <a:rPr lang="en-US" dirty="0"/>
              <a:t>A new sense of normal needs to be developed</a:t>
            </a:r>
          </a:p>
          <a:p>
            <a:r>
              <a:rPr lang="en-US" dirty="0"/>
              <a:t>We need to find ways to be comfortable together in this new situation</a:t>
            </a:r>
          </a:p>
        </p:txBody>
      </p:sp>
    </p:spTree>
    <p:extLst>
      <p:ext uri="{BB962C8B-B14F-4D97-AF65-F5344CB8AC3E}">
        <p14:creationId xmlns:p14="http://schemas.microsoft.com/office/powerpoint/2010/main" val="84079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9C39-AE06-46A9-905D-E7B0D3B0F06C}"/>
              </a:ext>
            </a:extLst>
          </p:cNvPr>
          <p:cNvSpPr>
            <a:spLocks noGrp="1"/>
          </p:cNvSpPr>
          <p:nvPr>
            <p:ph type="title"/>
          </p:nvPr>
        </p:nvSpPr>
        <p:spPr/>
        <p:txBody>
          <a:bodyPr/>
          <a:lstStyle/>
          <a:p>
            <a:r>
              <a:rPr lang="en-US" dirty="0"/>
              <a:t>What can we do?</a:t>
            </a:r>
          </a:p>
        </p:txBody>
      </p:sp>
      <p:sp>
        <p:nvSpPr>
          <p:cNvPr id="3" name="Content Placeholder 2">
            <a:extLst>
              <a:ext uri="{FF2B5EF4-FFF2-40B4-BE49-F238E27FC236}">
                <a16:creationId xmlns:a16="http://schemas.microsoft.com/office/drawing/2014/main" id="{C5822A17-50DA-47EB-93F0-80FEE468ECC4}"/>
              </a:ext>
            </a:extLst>
          </p:cNvPr>
          <p:cNvSpPr>
            <a:spLocks noGrp="1"/>
          </p:cNvSpPr>
          <p:nvPr>
            <p:ph idx="1"/>
          </p:nvPr>
        </p:nvSpPr>
        <p:spPr/>
        <p:txBody>
          <a:bodyPr/>
          <a:lstStyle/>
          <a:p>
            <a:r>
              <a:rPr lang="en-US" dirty="0"/>
              <a:t>Build community</a:t>
            </a:r>
          </a:p>
          <a:p>
            <a:r>
              <a:rPr lang="en-US" dirty="0"/>
              <a:t>Process the past</a:t>
            </a:r>
          </a:p>
          <a:p>
            <a:r>
              <a:rPr lang="en-US" dirty="0"/>
              <a:t>Give sense of control through choices</a:t>
            </a:r>
          </a:p>
          <a:p>
            <a:r>
              <a:rPr lang="en-US" dirty="0"/>
              <a:t>Teach emotional awareness and regulation</a:t>
            </a:r>
          </a:p>
        </p:txBody>
      </p:sp>
    </p:spTree>
    <p:extLst>
      <p:ext uri="{BB962C8B-B14F-4D97-AF65-F5344CB8AC3E}">
        <p14:creationId xmlns:p14="http://schemas.microsoft.com/office/powerpoint/2010/main" val="340213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074D7-FC28-4EEC-8DD9-B5A864EDD86A}"/>
              </a:ext>
            </a:extLst>
          </p:cNvPr>
          <p:cNvSpPr>
            <a:spLocks noGrp="1"/>
          </p:cNvSpPr>
          <p:nvPr>
            <p:ph type="title"/>
          </p:nvPr>
        </p:nvSpPr>
        <p:spPr>
          <a:xfrm>
            <a:off x="838200" y="681037"/>
            <a:ext cx="10515600" cy="1797120"/>
          </a:xfrm>
        </p:spPr>
        <p:txBody>
          <a:bodyPr>
            <a:normAutofit fontScale="90000"/>
          </a:bodyPr>
          <a:lstStyle/>
          <a:p>
            <a:r>
              <a:rPr lang="en-US" dirty="0"/>
              <a:t>Processing the Past:</a:t>
            </a:r>
            <a:br>
              <a:rPr lang="en-US" dirty="0"/>
            </a:br>
            <a:r>
              <a:rPr lang="en-US" dirty="0"/>
              <a:t>Intentionally spend time sharing feelings and experiences with students.</a:t>
            </a:r>
          </a:p>
        </p:txBody>
      </p:sp>
      <p:sp>
        <p:nvSpPr>
          <p:cNvPr id="3" name="Content Placeholder 2">
            <a:extLst>
              <a:ext uri="{FF2B5EF4-FFF2-40B4-BE49-F238E27FC236}">
                <a16:creationId xmlns:a16="http://schemas.microsoft.com/office/drawing/2014/main" id="{BD412046-8132-4E03-87B8-66C54B8DAE63}"/>
              </a:ext>
            </a:extLst>
          </p:cNvPr>
          <p:cNvSpPr>
            <a:spLocks noGrp="1"/>
          </p:cNvSpPr>
          <p:nvPr>
            <p:ph idx="1"/>
          </p:nvPr>
        </p:nvSpPr>
        <p:spPr>
          <a:xfrm>
            <a:off x="838200" y="2971807"/>
            <a:ext cx="10515600" cy="3205163"/>
          </a:xfrm>
        </p:spPr>
        <p:txBody>
          <a:bodyPr/>
          <a:lstStyle/>
          <a:p>
            <a:r>
              <a:rPr lang="en-US" dirty="0"/>
              <a:t>Pros and cons list</a:t>
            </a:r>
          </a:p>
          <a:p>
            <a:r>
              <a:rPr lang="en-US" dirty="0"/>
              <a:t>Class discussion</a:t>
            </a:r>
          </a:p>
          <a:p>
            <a:r>
              <a:rPr lang="en-US" dirty="0"/>
              <a:t>Two things</a:t>
            </a:r>
          </a:p>
          <a:p>
            <a:r>
              <a:rPr lang="en-US" dirty="0"/>
              <a:t>Alphabet game</a:t>
            </a:r>
          </a:p>
        </p:txBody>
      </p:sp>
    </p:spTree>
    <p:extLst>
      <p:ext uri="{BB962C8B-B14F-4D97-AF65-F5344CB8AC3E}">
        <p14:creationId xmlns:p14="http://schemas.microsoft.com/office/powerpoint/2010/main" val="67982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A6D5-FC4B-44A6-896B-231FB66B446C}"/>
              </a:ext>
            </a:extLst>
          </p:cNvPr>
          <p:cNvSpPr>
            <a:spLocks noGrp="1"/>
          </p:cNvSpPr>
          <p:nvPr>
            <p:ph type="title"/>
          </p:nvPr>
        </p:nvSpPr>
        <p:spPr>
          <a:xfrm>
            <a:off x="838200" y="838200"/>
            <a:ext cx="10515600" cy="1866900"/>
          </a:xfrm>
        </p:spPr>
        <p:txBody>
          <a:bodyPr>
            <a:normAutofit fontScale="90000"/>
          </a:bodyPr>
          <a:lstStyle/>
          <a:p>
            <a:r>
              <a:rPr lang="en-US" dirty="0"/>
              <a:t>Choices:</a:t>
            </a:r>
            <a:br>
              <a:rPr lang="en-US" dirty="0"/>
            </a:br>
            <a:r>
              <a:rPr lang="en-US" dirty="0"/>
              <a:t>Intentionally build opportunities to choose into the student’s daily experiences.</a:t>
            </a:r>
          </a:p>
        </p:txBody>
      </p:sp>
      <p:sp>
        <p:nvSpPr>
          <p:cNvPr id="3" name="Content Placeholder 2">
            <a:extLst>
              <a:ext uri="{FF2B5EF4-FFF2-40B4-BE49-F238E27FC236}">
                <a16:creationId xmlns:a16="http://schemas.microsoft.com/office/drawing/2014/main" id="{0AD77F2D-5455-4BF9-89F1-D06556BFDA03}"/>
              </a:ext>
            </a:extLst>
          </p:cNvPr>
          <p:cNvSpPr>
            <a:spLocks noGrp="1"/>
          </p:cNvSpPr>
          <p:nvPr>
            <p:ph idx="1"/>
          </p:nvPr>
        </p:nvSpPr>
        <p:spPr>
          <a:xfrm>
            <a:off x="838200" y="3008243"/>
            <a:ext cx="10515600" cy="3168720"/>
          </a:xfrm>
        </p:spPr>
        <p:txBody>
          <a:bodyPr/>
          <a:lstStyle/>
          <a:p>
            <a:r>
              <a:rPr lang="en-US" dirty="0"/>
              <a:t>More than one way to demonstrate “I get it”, choices in how an assignment is completed</a:t>
            </a:r>
          </a:p>
          <a:p>
            <a:r>
              <a:rPr lang="en-US" dirty="0"/>
              <a:t>“New Normal” is rigid, where can we be flexible? If not seating or group work, perhaps how time is spent, when to take a break, how to take a break, formats for notes</a:t>
            </a:r>
          </a:p>
          <a:p>
            <a:endParaRPr lang="en-US" dirty="0"/>
          </a:p>
        </p:txBody>
      </p:sp>
    </p:spTree>
    <p:extLst>
      <p:ext uri="{BB962C8B-B14F-4D97-AF65-F5344CB8AC3E}">
        <p14:creationId xmlns:p14="http://schemas.microsoft.com/office/powerpoint/2010/main" val="408520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C131-09D9-4AF3-A6D9-A14A3E74FCE0}"/>
              </a:ext>
            </a:extLst>
          </p:cNvPr>
          <p:cNvSpPr>
            <a:spLocks noGrp="1"/>
          </p:cNvSpPr>
          <p:nvPr>
            <p:ph type="title"/>
          </p:nvPr>
        </p:nvSpPr>
        <p:spPr>
          <a:xfrm>
            <a:off x="838200" y="787400"/>
            <a:ext cx="10515600" cy="1866900"/>
          </a:xfrm>
        </p:spPr>
        <p:txBody>
          <a:bodyPr>
            <a:normAutofit fontScale="90000"/>
          </a:bodyPr>
          <a:lstStyle/>
          <a:p>
            <a:r>
              <a:rPr lang="en-US" dirty="0"/>
              <a:t>Emotional awareness and regulation:</a:t>
            </a:r>
            <a:br>
              <a:rPr lang="en-US" dirty="0"/>
            </a:br>
            <a:r>
              <a:rPr lang="en-US" dirty="0"/>
              <a:t>Intentionally work with students on identifying feelings and strategies to work through them.</a:t>
            </a:r>
          </a:p>
        </p:txBody>
      </p:sp>
      <p:sp>
        <p:nvSpPr>
          <p:cNvPr id="3" name="Content Placeholder 2">
            <a:extLst>
              <a:ext uri="{FF2B5EF4-FFF2-40B4-BE49-F238E27FC236}">
                <a16:creationId xmlns:a16="http://schemas.microsoft.com/office/drawing/2014/main" id="{DD0BF2B8-171A-4C62-BF68-9BDB43AFD540}"/>
              </a:ext>
            </a:extLst>
          </p:cNvPr>
          <p:cNvSpPr>
            <a:spLocks noGrp="1"/>
          </p:cNvSpPr>
          <p:nvPr>
            <p:ph idx="1"/>
          </p:nvPr>
        </p:nvSpPr>
        <p:spPr>
          <a:xfrm>
            <a:off x="838200" y="3556000"/>
            <a:ext cx="10515600" cy="2620962"/>
          </a:xfrm>
        </p:spPr>
        <p:txBody>
          <a:bodyPr/>
          <a:lstStyle/>
          <a:p>
            <a:r>
              <a:rPr lang="en-US" dirty="0"/>
              <a:t>Name emotion (faces poster?) It looks like you are feeling…</a:t>
            </a:r>
          </a:p>
          <a:p>
            <a:r>
              <a:rPr lang="en-US" dirty="0"/>
              <a:t>Teach calming strategies (my 3 favorite)</a:t>
            </a:r>
          </a:p>
          <a:p>
            <a:r>
              <a:rPr lang="en-US" dirty="0"/>
              <a:t>Strategize what to do next </a:t>
            </a:r>
            <a:endParaRPr lang="en-US" dirty="0" smtClean="0"/>
          </a:p>
          <a:p>
            <a:pPr marL="0" indent="0">
              <a:buNone/>
            </a:pPr>
            <a:r>
              <a:rPr lang="en-US" dirty="0"/>
              <a:t> </a:t>
            </a:r>
            <a:r>
              <a:rPr lang="en-US" dirty="0" smtClean="0"/>
              <a:t>             time </a:t>
            </a:r>
            <a:r>
              <a:rPr lang="en-US" dirty="0"/>
              <a:t>this feeling is coming</a:t>
            </a:r>
          </a:p>
        </p:txBody>
      </p:sp>
    </p:spTree>
    <p:extLst>
      <p:ext uri="{BB962C8B-B14F-4D97-AF65-F5344CB8AC3E}">
        <p14:creationId xmlns:p14="http://schemas.microsoft.com/office/powerpoint/2010/main" val="499037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2780</TotalTime>
  <Words>1844</Words>
  <Application>Microsoft Office PowerPoint</Application>
  <PresentationFormat>Widescreen</PresentationFormat>
  <Paragraphs>229</Paragraphs>
  <Slides>30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Lato</vt:lpstr>
      <vt:lpstr>Wingdings</vt:lpstr>
      <vt:lpstr>Clarity</vt:lpstr>
      <vt:lpstr>PowerPoint Presentation</vt:lpstr>
      <vt:lpstr>PowerPoint Presentation</vt:lpstr>
      <vt:lpstr>Looking at Social Emotional      Needs</vt:lpstr>
      <vt:lpstr>What we know:</vt:lpstr>
      <vt:lpstr>Therefore…</vt:lpstr>
      <vt:lpstr>What can we do?</vt:lpstr>
      <vt:lpstr>Processing the Past: Intentionally spend time sharing feelings and experiences with students.</vt:lpstr>
      <vt:lpstr>Choices: Intentionally build opportunities to choose into the student’s daily experiences.</vt:lpstr>
      <vt:lpstr>Emotional awareness and regulation: Intentionally work with students on identifying feelings and strategies to work through them.</vt:lpstr>
      <vt:lpstr>Looking at  Executive Function NEEDs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Looking at Academics</vt:lpstr>
      <vt:lpstr>Thoughts and Ideas for the Upcoming School Year</vt:lpstr>
      <vt:lpstr>What Does That Mean for Us?</vt:lpstr>
      <vt:lpstr>PowerPoint Presentation</vt:lpstr>
      <vt:lpstr>PowerPoint Presentation</vt:lpstr>
      <vt:lpstr>PowerPoint Presentation</vt:lpstr>
      <vt:lpstr>For Parents</vt:lpstr>
      <vt:lpstr>Don’t forget yourself! Intentionally take time to take care of yourself.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know:</dc:title>
  <dc:creator>mara.springer</dc:creator>
  <cp:lastModifiedBy>jackie.smith</cp:lastModifiedBy>
  <cp:revision>22</cp:revision>
  <cp:lastPrinted>2020-07-30T16:53:47Z</cp:lastPrinted>
  <dcterms:created xsi:type="dcterms:W3CDTF">2020-07-03T19:07:12Z</dcterms:created>
  <dcterms:modified xsi:type="dcterms:W3CDTF">2020-08-05T13:33:02Z</dcterms:modified>
</cp:coreProperties>
</file>